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charts/chart2.xml" ContentType="application/vnd.openxmlformats-officedocument.drawingml.char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charts/chart3.xml" ContentType="application/vnd.openxmlformats-officedocument.drawingml.char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charts/chart4.xml" ContentType="application/vnd.openxmlformats-officedocument.drawingml.char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charts/chart5.xml" ContentType="application/vnd.openxmlformats-officedocument.drawingml.chart+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6.xml" ContentType="application/vnd.openxmlformats-officedocument.drawingml.chart+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activeX/activeX1.xml" ContentType="application/vnd.ms-office.activeX+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activeX/activeX2.xml" ContentType="application/vnd.ms-office.activeX+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83" r:id="rId3"/>
    <p:sldMasterId id="2147483690" r:id="rId4"/>
    <p:sldMasterId id="2147483698" r:id="rId5"/>
    <p:sldMasterId id="2147483706" r:id="rId6"/>
    <p:sldMasterId id="2147483714" r:id="rId7"/>
  </p:sldMasterIdLst>
  <p:notesMasterIdLst>
    <p:notesMasterId r:id="rId58"/>
  </p:notesMasterIdLst>
  <p:sldIdLst>
    <p:sldId id="368" r:id="rId8"/>
    <p:sldId id="282" r:id="rId9"/>
    <p:sldId id="283" r:id="rId10"/>
    <p:sldId id="839" r:id="rId11"/>
    <p:sldId id="845" r:id="rId12"/>
    <p:sldId id="840" r:id="rId13"/>
    <p:sldId id="841" r:id="rId14"/>
    <p:sldId id="842" r:id="rId15"/>
    <p:sldId id="843" r:id="rId16"/>
    <p:sldId id="844" r:id="rId17"/>
    <p:sldId id="817" r:id="rId18"/>
    <p:sldId id="819" r:id="rId19"/>
    <p:sldId id="858" r:id="rId20"/>
    <p:sldId id="850" r:id="rId21"/>
    <p:sldId id="851" r:id="rId22"/>
    <p:sldId id="709" r:id="rId23"/>
    <p:sldId id="798" r:id="rId24"/>
    <p:sldId id="796" r:id="rId25"/>
    <p:sldId id="799" r:id="rId26"/>
    <p:sldId id="804" r:id="rId27"/>
    <p:sldId id="800" r:id="rId28"/>
    <p:sldId id="801" r:id="rId29"/>
    <p:sldId id="802" r:id="rId30"/>
    <p:sldId id="803" r:id="rId31"/>
    <p:sldId id="852" r:id="rId32"/>
    <p:sldId id="853" r:id="rId33"/>
    <p:sldId id="805" r:id="rId34"/>
    <p:sldId id="795" r:id="rId35"/>
    <p:sldId id="806" r:id="rId36"/>
    <p:sldId id="807" r:id="rId37"/>
    <p:sldId id="808" r:id="rId38"/>
    <p:sldId id="854" r:id="rId39"/>
    <p:sldId id="855" r:id="rId40"/>
    <p:sldId id="810" r:id="rId41"/>
    <p:sldId id="797" r:id="rId42"/>
    <p:sldId id="809" r:id="rId43"/>
    <p:sldId id="811" r:id="rId44"/>
    <p:sldId id="812" r:id="rId45"/>
    <p:sldId id="813" r:id="rId46"/>
    <p:sldId id="814" r:id="rId47"/>
    <p:sldId id="815" r:id="rId48"/>
    <p:sldId id="816" r:id="rId49"/>
    <p:sldId id="859" r:id="rId50"/>
    <p:sldId id="856" r:id="rId51"/>
    <p:sldId id="857" r:id="rId52"/>
    <p:sldId id="345" r:id="rId53"/>
    <p:sldId id="846" r:id="rId54"/>
    <p:sldId id="847" r:id="rId55"/>
    <p:sldId id="848" r:id="rId56"/>
    <p:sldId id="849" r:id="rId57"/>
  </p:sldIdLst>
  <p:sldSz cx="9144000" cy="6858000" type="screen4x3"/>
  <p:notesSz cx="6858000" cy="91440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2E527E-30FF-4432-B84B-0F4C64BDC25D}">
          <p14:sldIdLst>
            <p14:sldId id="368"/>
            <p14:sldId id="282"/>
            <p14:sldId id="283"/>
            <p14:sldId id="839"/>
            <p14:sldId id="845"/>
            <p14:sldId id="840"/>
            <p14:sldId id="841"/>
            <p14:sldId id="842"/>
            <p14:sldId id="843"/>
            <p14:sldId id="844"/>
            <p14:sldId id="817"/>
            <p14:sldId id="819"/>
            <p14:sldId id="858"/>
            <p14:sldId id="850"/>
            <p14:sldId id="851"/>
            <p14:sldId id="709"/>
            <p14:sldId id="798"/>
            <p14:sldId id="796"/>
            <p14:sldId id="799"/>
            <p14:sldId id="804"/>
            <p14:sldId id="800"/>
            <p14:sldId id="801"/>
            <p14:sldId id="802"/>
            <p14:sldId id="803"/>
            <p14:sldId id="852"/>
            <p14:sldId id="853"/>
            <p14:sldId id="805"/>
            <p14:sldId id="795"/>
            <p14:sldId id="806"/>
            <p14:sldId id="807"/>
            <p14:sldId id="808"/>
            <p14:sldId id="854"/>
            <p14:sldId id="855"/>
            <p14:sldId id="810"/>
            <p14:sldId id="797"/>
            <p14:sldId id="809"/>
            <p14:sldId id="811"/>
            <p14:sldId id="812"/>
            <p14:sldId id="813"/>
            <p14:sldId id="814"/>
            <p14:sldId id="815"/>
            <p14:sldId id="816"/>
            <p14:sldId id="859"/>
            <p14:sldId id="856"/>
            <p14:sldId id="857"/>
            <p14:sldId id="345"/>
          </p14:sldIdLst>
        </p14:section>
        <p14:section name="Leaderboards" id="{6959252C-DAB8-4C25-933E-577E84469FAF}">
          <p14:sldIdLst>
            <p14:sldId id="846"/>
            <p14:sldId id="847"/>
            <p14:sldId id="848"/>
          </p14:sldIdLst>
        </p14:section>
        <p14:section name="Whiteboard" id="{F4D6040E-9C45-4F26-8765-1761D8B24824}">
          <p14:sldIdLst>
            <p14:sldId id="849"/>
          </p14:sldIdLst>
        </p14:section>
      </p14:sectionLst>
    </p:ext>
    <p:ext uri="{EFAFB233-063F-42B5-8137-9DF3F51BA10A}">
      <p15:sldGuideLst xmlns:p15="http://schemas.microsoft.com/office/powerpoint/2012/main">
        <p15:guide id="1" orient="horz" pos="2616">
          <p15:clr>
            <a:srgbClr val="A4A3A4"/>
          </p15:clr>
        </p15:guide>
        <p15:guide id="2" orient="horz" pos="4066">
          <p15:clr>
            <a:srgbClr val="A4A3A4"/>
          </p15:clr>
        </p15:guide>
        <p15:guide id="3" orient="horz" pos="1207">
          <p15:clr>
            <a:srgbClr val="A4A3A4"/>
          </p15:clr>
        </p15:guide>
        <p15:guide id="4" orient="horz" pos="1268">
          <p15:clr>
            <a:srgbClr val="A4A3A4"/>
          </p15:clr>
        </p15:guide>
        <p15:guide id="5" pos="2208">
          <p15:clr>
            <a:srgbClr val="A4A3A4"/>
          </p15:clr>
        </p15:guide>
        <p15:guide id="6" pos="267">
          <p15:clr>
            <a:srgbClr val="A4A3A4"/>
          </p15:clr>
        </p15:guide>
        <p15:guide id="7" pos="5501">
          <p15:clr>
            <a:srgbClr val="A4A3A4"/>
          </p15:clr>
        </p15:guide>
        <p15:guide id="8"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1B1C35"/>
    <a:srgbClr val="2A1B35"/>
    <a:srgbClr val="321E28"/>
    <a:srgbClr val="93DD93"/>
    <a:srgbClr val="6CA62C"/>
    <a:srgbClr val="BF504D"/>
    <a:srgbClr val="A14D07"/>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299" autoAdjust="0"/>
    <p:restoredTop sz="94170" autoAdjust="0"/>
  </p:normalViewPr>
  <p:slideViewPr>
    <p:cSldViewPr snapToGrid="0">
      <p:cViewPr varScale="1">
        <p:scale>
          <a:sx n="84" d="100"/>
          <a:sy n="84" d="100"/>
        </p:scale>
        <p:origin x="221" y="72"/>
      </p:cViewPr>
      <p:guideLst>
        <p:guide orient="horz" pos="2616"/>
        <p:guide orient="horz" pos="4066"/>
        <p:guide orient="horz" pos="1207"/>
        <p:guide orient="horz" pos="1268"/>
        <p:guide pos="2208"/>
        <p:guide pos="267"/>
        <p:guide pos="5501"/>
        <p:guide pos="2879"/>
      </p:guideLst>
    </p:cSldViewPr>
  </p:slideViewPr>
  <p:outlineViewPr>
    <p:cViewPr>
      <p:scale>
        <a:sx n="33" d="100"/>
        <a:sy n="33" d="100"/>
      </p:scale>
      <p:origin x="0" y="1251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gs" Target="tags/tag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773393824"/>
        <c:axId val="773393432"/>
        <c:axId val="816000896"/>
      </c:bar3DChart>
      <c:catAx>
        <c:axId val="773393824"/>
        <c:scaling>
          <c:orientation val="minMax"/>
        </c:scaling>
        <c:delete val="0"/>
        <c:axPos val="b"/>
        <c:numFmt formatCode="General" sourceLinked="1"/>
        <c:majorTickMark val="out"/>
        <c:minorTickMark val="none"/>
        <c:tickLblPos val="nextTo"/>
        <c:crossAx val="773393432"/>
        <c:crosses val="autoZero"/>
        <c:auto val="1"/>
        <c:lblAlgn val="ctr"/>
        <c:lblOffset val="100"/>
        <c:noMultiLvlLbl val="0"/>
      </c:catAx>
      <c:valAx>
        <c:axId val="773393432"/>
        <c:scaling>
          <c:orientation val="minMax"/>
        </c:scaling>
        <c:delete val="0"/>
        <c:axPos val="l"/>
        <c:majorGridlines/>
        <c:numFmt formatCode="General" sourceLinked="1"/>
        <c:majorTickMark val="out"/>
        <c:minorTickMark val="none"/>
        <c:tickLblPos val="nextTo"/>
        <c:crossAx val="773393824"/>
        <c:crosses val="autoZero"/>
        <c:crossBetween val="between"/>
      </c:valAx>
      <c:serAx>
        <c:axId val="816000896"/>
        <c:scaling>
          <c:orientation val="minMax"/>
        </c:scaling>
        <c:delete val="0"/>
        <c:axPos val="b"/>
        <c:majorTickMark val="out"/>
        <c:minorTickMark val="none"/>
        <c:tickLblPos val="nextTo"/>
        <c:crossAx val="773393432"/>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773392256"/>
        <c:axId val="773387552"/>
        <c:axId val="806109656"/>
      </c:bar3DChart>
      <c:catAx>
        <c:axId val="773392256"/>
        <c:scaling>
          <c:orientation val="minMax"/>
        </c:scaling>
        <c:delete val="0"/>
        <c:axPos val="b"/>
        <c:numFmt formatCode="General" sourceLinked="1"/>
        <c:majorTickMark val="out"/>
        <c:minorTickMark val="none"/>
        <c:tickLblPos val="nextTo"/>
        <c:crossAx val="773387552"/>
        <c:crosses val="autoZero"/>
        <c:auto val="1"/>
        <c:lblAlgn val="ctr"/>
        <c:lblOffset val="100"/>
        <c:noMultiLvlLbl val="0"/>
      </c:catAx>
      <c:valAx>
        <c:axId val="773387552"/>
        <c:scaling>
          <c:orientation val="minMax"/>
        </c:scaling>
        <c:delete val="0"/>
        <c:axPos val="l"/>
        <c:majorGridlines/>
        <c:numFmt formatCode="General" sourceLinked="1"/>
        <c:majorTickMark val="out"/>
        <c:minorTickMark val="none"/>
        <c:tickLblPos val="nextTo"/>
        <c:crossAx val="773392256"/>
        <c:crosses val="autoZero"/>
        <c:crossBetween val="between"/>
      </c:valAx>
      <c:serAx>
        <c:axId val="806109656"/>
        <c:scaling>
          <c:orientation val="minMax"/>
        </c:scaling>
        <c:delete val="0"/>
        <c:axPos val="b"/>
        <c:majorTickMark val="out"/>
        <c:minorTickMark val="none"/>
        <c:tickLblPos val="nextTo"/>
        <c:crossAx val="773387552"/>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773391080"/>
        <c:axId val="773390688"/>
        <c:axId val="748914032"/>
      </c:bar3DChart>
      <c:catAx>
        <c:axId val="773391080"/>
        <c:scaling>
          <c:orientation val="minMax"/>
        </c:scaling>
        <c:delete val="0"/>
        <c:axPos val="b"/>
        <c:numFmt formatCode="General" sourceLinked="1"/>
        <c:majorTickMark val="out"/>
        <c:minorTickMark val="none"/>
        <c:tickLblPos val="nextTo"/>
        <c:crossAx val="773390688"/>
        <c:crosses val="autoZero"/>
        <c:auto val="1"/>
        <c:lblAlgn val="ctr"/>
        <c:lblOffset val="100"/>
        <c:noMultiLvlLbl val="0"/>
      </c:catAx>
      <c:valAx>
        <c:axId val="773390688"/>
        <c:scaling>
          <c:orientation val="minMax"/>
        </c:scaling>
        <c:delete val="0"/>
        <c:axPos val="l"/>
        <c:majorGridlines/>
        <c:numFmt formatCode="General" sourceLinked="1"/>
        <c:majorTickMark val="out"/>
        <c:minorTickMark val="none"/>
        <c:tickLblPos val="nextTo"/>
        <c:crossAx val="773391080"/>
        <c:crosses val="autoZero"/>
        <c:crossBetween val="between"/>
      </c:valAx>
      <c:serAx>
        <c:axId val="748914032"/>
        <c:scaling>
          <c:orientation val="minMax"/>
        </c:scaling>
        <c:delete val="0"/>
        <c:axPos val="b"/>
        <c:majorTickMark val="out"/>
        <c:minorTickMark val="none"/>
        <c:tickLblPos val="nextTo"/>
        <c:crossAx val="773390688"/>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630432880"/>
        <c:axId val="630432488"/>
        <c:axId val="565176128"/>
      </c:bar3DChart>
      <c:catAx>
        <c:axId val="630432880"/>
        <c:scaling>
          <c:orientation val="minMax"/>
        </c:scaling>
        <c:delete val="0"/>
        <c:axPos val="b"/>
        <c:numFmt formatCode="General" sourceLinked="1"/>
        <c:majorTickMark val="out"/>
        <c:minorTickMark val="none"/>
        <c:tickLblPos val="nextTo"/>
        <c:crossAx val="630432488"/>
        <c:crosses val="autoZero"/>
        <c:auto val="1"/>
        <c:lblAlgn val="ctr"/>
        <c:lblOffset val="100"/>
        <c:noMultiLvlLbl val="0"/>
      </c:catAx>
      <c:valAx>
        <c:axId val="630432488"/>
        <c:scaling>
          <c:orientation val="minMax"/>
        </c:scaling>
        <c:delete val="0"/>
        <c:axPos val="l"/>
        <c:majorGridlines/>
        <c:numFmt formatCode="General" sourceLinked="1"/>
        <c:majorTickMark val="out"/>
        <c:minorTickMark val="none"/>
        <c:tickLblPos val="nextTo"/>
        <c:crossAx val="630432880"/>
        <c:crosses val="autoZero"/>
        <c:crossBetween val="between"/>
      </c:valAx>
      <c:serAx>
        <c:axId val="565176128"/>
        <c:scaling>
          <c:orientation val="minMax"/>
        </c:scaling>
        <c:delete val="0"/>
        <c:axPos val="b"/>
        <c:majorTickMark val="out"/>
        <c:minorTickMark val="none"/>
        <c:tickLblPos val="nextTo"/>
        <c:crossAx val="630432488"/>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630431704"/>
        <c:axId val="630430528"/>
        <c:axId val="559058352"/>
      </c:bar3DChart>
      <c:catAx>
        <c:axId val="630431704"/>
        <c:scaling>
          <c:orientation val="minMax"/>
        </c:scaling>
        <c:delete val="0"/>
        <c:axPos val="b"/>
        <c:numFmt formatCode="General" sourceLinked="1"/>
        <c:majorTickMark val="out"/>
        <c:minorTickMark val="none"/>
        <c:tickLblPos val="nextTo"/>
        <c:crossAx val="630430528"/>
        <c:crosses val="autoZero"/>
        <c:auto val="1"/>
        <c:lblAlgn val="ctr"/>
        <c:lblOffset val="100"/>
        <c:noMultiLvlLbl val="0"/>
      </c:catAx>
      <c:valAx>
        <c:axId val="630430528"/>
        <c:scaling>
          <c:orientation val="minMax"/>
        </c:scaling>
        <c:delete val="0"/>
        <c:axPos val="l"/>
        <c:majorGridlines/>
        <c:numFmt formatCode="General" sourceLinked="1"/>
        <c:majorTickMark val="out"/>
        <c:minorTickMark val="none"/>
        <c:tickLblPos val="nextTo"/>
        <c:crossAx val="630431704"/>
        <c:crosses val="autoZero"/>
        <c:crossBetween val="between"/>
      </c:valAx>
      <c:serAx>
        <c:axId val="559058352"/>
        <c:scaling>
          <c:orientation val="minMax"/>
        </c:scaling>
        <c:delete val="0"/>
        <c:axPos val="b"/>
        <c:majorTickMark val="out"/>
        <c:minorTickMark val="none"/>
        <c:tickLblPos val="nextTo"/>
        <c:crossAx val="630430528"/>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32E-3"/>
          <c:y val="7.160493827160494E-2"/>
          <c:w val="0.9916666666666667"/>
          <c:h val="0.7595924953825216"/>
        </c:manualLayout>
      </c:layout>
      <c:bar3DChart>
        <c:barDir val="col"/>
        <c:grouping val="clustered"/>
        <c:varyColors val="1"/>
        <c:ser>
          <c:idx val="0"/>
          <c:order val="0"/>
          <c:tx>
            <c:strRef>
              <c:f>Sheet1!$B$1</c:f>
              <c:strCache>
                <c:ptCount val="1"/>
                <c:pt idx="0">
                  <c:v>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Sheet1!$A$1:$A$4</c:f>
              <c:strCache>
                <c:ptCount val="4"/>
                <c:pt idx="0">
                  <c:v>A.</c:v>
                </c:pt>
                <c:pt idx="1">
                  <c:v>B.</c:v>
                </c:pt>
                <c:pt idx="2">
                  <c:v>C.</c:v>
                </c:pt>
                <c:pt idx="3">
                  <c:v>D.</c:v>
                </c:pt>
              </c:strCache>
            </c:strRef>
          </c:cat>
          <c:val>
            <c:numRef>
              <c:f>Sheet1!$B$1:$B$4</c:f>
              <c:numCache>
                <c:formatCode>0</c:formatCode>
                <c:ptCount val="4"/>
                <c:pt idx="0">
                  <c:v>0</c:v>
                </c:pt>
                <c:pt idx="1">
                  <c:v>0</c:v>
                </c:pt>
                <c:pt idx="2">
                  <c:v>0</c:v>
                </c:pt>
                <c:pt idx="3">
                  <c:v>0</c:v>
                </c:pt>
              </c:numCache>
            </c:numRef>
          </c:val>
        </c:ser>
        <c:dLbls>
          <c:showLegendKey val="0"/>
          <c:showVal val="0"/>
          <c:showCatName val="0"/>
          <c:showSerName val="0"/>
          <c:showPercent val="0"/>
          <c:showBubbleSize val="0"/>
        </c:dLbls>
        <c:gapWidth val="150"/>
        <c:shape val="cylinder"/>
        <c:axId val="620783272"/>
        <c:axId val="620782488"/>
        <c:axId val="0"/>
      </c:bar3DChart>
      <c:catAx>
        <c:axId val="620783272"/>
        <c:scaling>
          <c:orientation val="minMax"/>
        </c:scaling>
        <c:delete val="0"/>
        <c:axPos val="b"/>
        <c:numFmt formatCode="General" sourceLinked="1"/>
        <c:majorTickMark val="out"/>
        <c:minorTickMark val="none"/>
        <c:tickLblPos val="nextTo"/>
        <c:spPr>
          <a:ln w="6350">
            <a:noFill/>
          </a:ln>
        </c:spPr>
        <c:crossAx val="620782488"/>
        <c:crosses val="autoZero"/>
        <c:auto val="1"/>
        <c:lblAlgn val="ctr"/>
        <c:lblOffset val="100"/>
        <c:noMultiLvlLbl val="0"/>
      </c:catAx>
      <c:valAx>
        <c:axId val="620782488"/>
        <c:scaling>
          <c:orientation val="minMax"/>
          <c:min val="0"/>
        </c:scaling>
        <c:delete val="0"/>
        <c:axPos val="l"/>
        <c:numFmt formatCode="0" sourceLinked="1"/>
        <c:majorTickMark val="out"/>
        <c:minorTickMark val="none"/>
        <c:tickLblPos val="none"/>
        <c:spPr>
          <a:ln w="6350">
            <a:noFill/>
          </a:ln>
        </c:spPr>
        <c:crossAx val="620783272"/>
        <c:crosses val="autoZero"/>
        <c:crossBetween val="between"/>
      </c:valAx>
    </c:plotArea>
    <c:plotVisOnly val="1"/>
    <c:dispBlanksAs val="span"/>
    <c:showDLblsOverMax val="0"/>
  </c:chart>
  <c:spPr>
    <a:noFill/>
    <a:ln w="6350">
      <a:noFill/>
    </a:ln>
  </c:spPr>
  <c:txPr>
    <a:bodyPr/>
    <a:lstStyle/>
    <a:p>
      <a:pPr>
        <a:defRPr sz="2000">
          <a:solidFill>
            <a:schemeClr val="bg1"/>
          </a:solidFil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EFB9C2-A761-4596-BF13-911F725D546F}" type="doc">
      <dgm:prSet loTypeId="urn:microsoft.com/office/officeart/2005/8/layout/hProcess9" loCatId="process" qsTypeId="urn:microsoft.com/office/officeart/2005/8/quickstyle/3d6" qsCatId="3D" csTypeId="urn:microsoft.com/office/officeart/2005/8/colors/colorful5" csCatId="colorful" phldr="1"/>
      <dgm:spPr/>
    </dgm:pt>
    <dgm:pt modelId="{A63DA196-DDF7-4666-8C27-32871A7389B6}">
      <dgm:prSet phldrT="[Text]"/>
      <dgm:spPr/>
      <dgm:t>
        <a:bodyPr/>
        <a:lstStyle/>
        <a:p>
          <a:r>
            <a:rPr lang="en-US" b="1" dirty="0" smtClean="0">
              <a:solidFill>
                <a:schemeClr val="tx1"/>
              </a:solidFill>
            </a:rPr>
            <a:t>Achievement</a:t>
          </a:r>
        </a:p>
        <a:p>
          <a:r>
            <a:rPr lang="en-US" b="1" dirty="0" smtClean="0">
              <a:solidFill>
                <a:schemeClr val="tx1"/>
              </a:solidFill>
            </a:rPr>
            <a:t>(Past)</a:t>
          </a:r>
          <a:endParaRPr lang="en-US" b="1" dirty="0">
            <a:solidFill>
              <a:schemeClr val="tx1"/>
            </a:solidFill>
          </a:endParaRPr>
        </a:p>
      </dgm:t>
    </dgm:pt>
    <dgm:pt modelId="{FF3A79F6-8135-4153-BC6E-A241FA9E3F4D}" type="parTrans" cxnId="{C074C902-89D8-47E7-81EE-20B055CB14E7}">
      <dgm:prSet/>
      <dgm:spPr/>
      <dgm:t>
        <a:bodyPr/>
        <a:lstStyle/>
        <a:p>
          <a:endParaRPr lang="en-US" b="1">
            <a:solidFill>
              <a:schemeClr val="tx1"/>
            </a:solidFill>
          </a:endParaRPr>
        </a:p>
      </dgm:t>
    </dgm:pt>
    <dgm:pt modelId="{376A5278-872A-4197-B048-357E67ECCE5B}" type="sibTrans" cxnId="{C074C902-89D8-47E7-81EE-20B055CB14E7}">
      <dgm:prSet/>
      <dgm:spPr/>
      <dgm:t>
        <a:bodyPr/>
        <a:lstStyle/>
        <a:p>
          <a:endParaRPr lang="en-US" b="1">
            <a:solidFill>
              <a:schemeClr val="tx1"/>
            </a:solidFill>
          </a:endParaRPr>
        </a:p>
      </dgm:t>
    </dgm:pt>
    <dgm:pt modelId="{E5B62D7E-E681-4E06-9AE3-8264D3CAD9F8}">
      <dgm:prSet phldrT="[Text]"/>
      <dgm:spPr/>
      <dgm:t>
        <a:bodyPr/>
        <a:lstStyle/>
        <a:p>
          <a:r>
            <a:rPr lang="en-US" b="1" dirty="0" smtClean="0">
              <a:solidFill>
                <a:schemeClr val="tx1"/>
              </a:solidFill>
            </a:rPr>
            <a:t>Performance</a:t>
          </a:r>
        </a:p>
        <a:p>
          <a:r>
            <a:rPr lang="en-US" b="1" dirty="0" smtClean="0">
              <a:solidFill>
                <a:schemeClr val="tx1"/>
              </a:solidFill>
            </a:rPr>
            <a:t>(Present)</a:t>
          </a:r>
          <a:endParaRPr lang="en-US" b="1" dirty="0">
            <a:solidFill>
              <a:schemeClr val="tx1"/>
            </a:solidFill>
          </a:endParaRPr>
        </a:p>
      </dgm:t>
    </dgm:pt>
    <dgm:pt modelId="{8B015C32-E8B0-4D6F-9B26-F3B19F72D505}" type="parTrans" cxnId="{8C1693CD-737A-489F-959E-4E009E19EAB6}">
      <dgm:prSet/>
      <dgm:spPr/>
      <dgm:t>
        <a:bodyPr/>
        <a:lstStyle/>
        <a:p>
          <a:endParaRPr lang="en-US" b="1">
            <a:solidFill>
              <a:schemeClr val="tx1"/>
            </a:solidFill>
          </a:endParaRPr>
        </a:p>
      </dgm:t>
    </dgm:pt>
    <dgm:pt modelId="{1E79BFF3-560D-441F-B328-6AACD6E2253A}" type="sibTrans" cxnId="{8C1693CD-737A-489F-959E-4E009E19EAB6}">
      <dgm:prSet/>
      <dgm:spPr/>
      <dgm:t>
        <a:bodyPr/>
        <a:lstStyle/>
        <a:p>
          <a:endParaRPr lang="en-US" b="1">
            <a:solidFill>
              <a:schemeClr val="tx1"/>
            </a:solidFill>
          </a:endParaRPr>
        </a:p>
      </dgm:t>
    </dgm:pt>
    <dgm:pt modelId="{B5FE02B4-2240-4572-A61E-B2926B89676F}">
      <dgm:prSet phldrT="[Text]"/>
      <dgm:spPr/>
      <dgm:t>
        <a:bodyPr/>
        <a:lstStyle/>
        <a:p>
          <a:r>
            <a:rPr lang="en-US" b="1" dirty="0" smtClean="0">
              <a:solidFill>
                <a:schemeClr val="tx1"/>
              </a:solidFill>
            </a:rPr>
            <a:t>Aptitude</a:t>
          </a:r>
        </a:p>
        <a:p>
          <a:r>
            <a:rPr lang="en-US" b="1" dirty="0" smtClean="0">
              <a:solidFill>
                <a:schemeClr val="tx1"/>
              </a:solidFill>
            </a:rPr>
            <a:t>(Future)</a:t>
          </a:r>
          <a:endParaRPr lang="en-US" b="1" dirty="0">
            <a:solidFill>
              <a:schemeClr val="tx1"/>
            </a:solidFill>
          </a:endParaRPr>
        </a:p>
      </dgm:t>
    </dgm:pt>
    <dgm:pt modelId="{CD1F7A01-B65C-4797-B56B-57C7578C50BC}" type="parTrans" cxnId="{796B7D86-6892-4738-B2F3-854761AD8C08}">
      <dgm:prSet/>
      <dgm:spPr/>
      <dgm:t>
        <a:bodyPr/>
        <a:lstStyle/>
        <a:p>
          <a:endParaRPr lang="en-US" b="1">
            <a:solidFill>
              <a:schemeClr val="tx1"/>
            </a:solidFill>
          </a:endParaRPr>
        </a:p>
      </dgm:t>
    </dgm:pt>
    <dgm:pt modelId="{A4C5C861-EBCC-4035-85E3-7E543FF6B178}" type="sibTrans" cxnId="{796B7D86-6892-4738-B2F3-854761AD8C08}">
      <dgm:prSet/>
      <dgm:spPr/>
      <dgm:t>
        <a:bodyPr/>
        <a:lstStyle/>
        <a:p>
          <a:endParaRPr lang="en-US" b="1">
            <a:solidFill>
              <a:schemeClr val="tx1"/>
            </a:solidFill>
          </a:endParaRPr>
        </a:p>
      </dgm:t>
    </dgm:pt>
    <dgm:pt modelId="{4AD4402B-171C-4FCE-8EE0-B0610996F9FD}">
      <dgm:prSet/>
      <dgm:spPr/>
      <dgm:t>
        <a:bodyPr/>
        <a:lstStyle/>
        <a:p>
          <a:r>
            <a:rPr lang="en-US" b="1" dirty="0" smtClean="0">
              <a:solidFill>
                <a:schemeClr val="tx1"/>
              </a:solidFill>
            </a:rPr>
            <a:t>Ability</a:t>
          </a:r>
        </a:p>
        <a:p>
          <a:r>
            <a:rPr lang="en-US" b="1" dirty="0" smtClean="0">
              <a:solidFill>
                <a:schemeClr val="tx1"/>
              </a:solidFill>
            </a:rPr>
            <a:t>(Potential Present)</a:t>
          </a:r>
        </a:p>
      </dgm:t>
    </dgm:pt>
    <dgm:pt modelId="{12EB4CAA-AA83-4C97-A86C-A7BF7A3646FE}" type="parTrans" cxnId="{6FF39083-F17F-42C6-AA23-834B9D13B3B9}">
      <dgm:prSet/>
      <dgm:spPr/>
      <dgm:t>
        <a:bodyPr/>
        <a:lstStyle/>
        <a:p>
          <a:endParaRPr lang="en-US" b="1">
            <a:solidFill>
              <a:schemeClr val="tx1"/>
            </a:solidFill>
          </a:endParaRPr>
        </a:p>
      </dgm:t>
    </dgm:pt>
    <dgm:pt modelId="{A2229CEE-BAB2-4006-9246-FF99D071135E}" type="sibTrans" cxnId="{6FF39083-F17F-42C6-AA23-834B9D13B3B9}">
      <dgm:prSet/>
      <dgm:spPr/>
      <dgm:t>
        <a:bodyPr/>
        <a:lstStyle/>
        <a:p>
          <a:endParaRPr lang="en-US" b="1">
            <a:solidFill>
              <a:schemeClr val="tx1"/>
            </a:solidFill>
          </a:endParaRPr>
        </a:p>
      </dgm:t>
    </dgm:pt>
    <dgm:pt modelId="{6784C84D-EE03-489C-B836-F00127E4E03D}" type="pres">
      <dgm:prSet presAssocID="{54EFB9C2-A761-4596-BF13-911F725D546F}" presName="CompostProcess" presStyleCnt="0">
        <dgm:presLayoutVars>
          <dgm:dir/>
          <dgm:resizeHandles val="exact"/>
        </dgm:presLayoutVars>
      </dgm:prSet>
      <dgm:spPr/>
    </dgm:pt>
    <dgm:pt modelId="{D4B4A0F0-D39C-4E6C-BC96-102E1CA3520C}" type="pres">
      <dgm:prSet presAssocID="{54EFB9C2-A761-4596-BF13-911F725D546F}" presName="arrow" presStyleLbl="bgShp" presStyleIdx="0" presStyleCnt="1" custLinFactNeighborY="-444"/>
      <dgm:spPr/>
    </dgm:pt>
    <dgm:pt modelId="{3114A8B0-446D-47F2-BF25-C89FC69528DC}" type="pres">
      <dgm:prSet presAssocID="{54EFB9C2-A761-4596-BF13-911F725D546F}" presName="linearProcess" presStyleCnt="0"/>
      <dgm:spPr/>
    </dgm:pt>
    <dgm:pt modelId="{2838646A-B5F7-4562-B490-41362EF90D19}" type="pres">
      <dgm:prSet presAssocID="{A63DA196-DDF7-4666-8C27-32871A7389B6}" presName="textNode" presStyleLbl="node1" presStyleIdx="0" presStyleCnt="4">
        <dgm:presLayoutVars>
          <dgm:bulletEnabled val="1"/>
        </dgm:presLayoutVars>
      </dgm:prSet>
      <dgm:spPr/>
      <dgm:t>
        <a:bodyPr/>
        <a:lstStyle/>
        <a:p>
          <a:endParaRPr lang="en-US"/>
        </a:p>
      </dgm:t>
    </dgm:pt>
    <dgm:pt modelId="{59E52D77-30ED-49A9-8001-5B00B320D125}" type="pres">
      <dgm:prSet presAssocID="{376A5278-872A-4197-B048-357E67ECCE5B}" presName="sibTrans" presStyleCnt="0"/>
      <dgm:spPr/>
    </dgm:pt>
    <dgm:pt modelId="{D5833A74-8B1F-4229-A69C-A8B6CE0A189F}" type="pres">
      <dgm:prSet presAssocID="{E5B62D7E-E681-4E06-9AE3-8264D3CAD9F8}" presName="textNode" presStyleLbl="node1" presStyleIdx="1" presStyleCnt="4">
        <dgm:presLayoutVars>
          <dgm:bulletEnabled val="1"/>
        </dgm:presLayoutVars>
      </dgm:prSet>
      <dgm:spPr/>
      <dgm:t>
        <a:bodyPr/>
        <a:lstStyle/>
        <a:p>
          <a:endParaRPr lang="en-US"/>
        </a:p>
      </dgm:t>
    </dgm:pt>
    <dgm:pt modelId="{BDC13A95-5A00-4269-913B-36D24500A354}" type="pres">
      <dgm:prSet presAssocID="{1E79BFF3-560D-441F-B328-6AACD6E2253A}" presName="sibTrans" presStyleCnt="0"/>
      <dgm:spPr/>
    </dgm:pt>
    <dgm:pt modelId="{93B558F6-892E-49AB-85D2-3E1E3C17063E}" type="pres">
      <dgm:prSet presAssocID="{4AD4402B-171C-4FCE-8EE0-B0610996F9FD}" presName="textNode" presStyleLbl="node1" presStyleIdx="2" presStyleCnt="4">
        <dgm:presLayoutVars>
          <dgm:bulletEnabled val="1"/>
        </dgm:presLayoutVars>
      </dgm:prSet>
      <dgm:spPr/>
      <dgm:t>
        <a:bodyPr/>
        <a:lstStyle/>
        <a:p>
          <a:endParaRPr lang="en-US"/>
        </a:p>
      </dgm:t>
    </dgm:pt>
    <dgm:pt modelId="{058C878E-C86C-4F30-A328-494DBE3FE526}" type="pres">
      <dgm:prSet presAssocID="{A2229CEE-BAB2-4006-9246-FF99D071135E}" presName="sibTrans" presStyleCnt="0"/>
      <dgm:spPr/>
    </dgm:pt>
    <dgm:pt modelId="{FFDE359B-6722-41C9-A77B-5FE58DB9A318}" type="pres">
      <dgm:prSet presAssocID="{B5FE02B4-2240-4572-A61E-B2926B89676F}" presName="textNode" presStyleLbl="node1" presStyleIdx="3" presStyleCnt="4">
        <dgm:presLayoutVars>
          <dgm:bulletEnabled val="1"/>
        </dgm:presLayoutVars>
      </dgm:prSet>
      <dgm:spPr/>
      <dgm:t>
        <a:bodyPr/>
        <a:lstStyle/>
        <a:p>
          <a:endParaRPr lang="en-US"/>
        </a:p>
      </dgm:t>
    </dgm:pt>
  </dgm:ptLst>
  <dgm:cxnLst>
    <dgm:cxn modelId="{C62ECCAE-F2C1-430A-8913-63D8653C59F3}" type="presOf" srcId="{4AD4402B-171C-4FCE-8EE0-B0610996F9FD}" destId="{93B558F6-892E-49AB-85D2-3E1E3C17063E}" srcOrd="0" destOrd="0" presId="urn:microsoft.com/office/officeart/2005/8/layout/hProcess9"/>
    <dgm:cxn modelId="{C1E46947-2E72-4BD8-8EB9-67B3B9F67F63}" type="presOf" srcId="{54EFB9C2-A761-4596-BF13-911F725D546F}" destId="{6784C84D-EE03-489C-B836-F00127E4E03D}" srcOrd="0" destOrd="0" presId="urn:microsoft.com/office/officeart/2005/8/layout/hProcess9"/>
    <dgm:cxn modelId="{1109841F-CC4B-49BB-AE5F-86F73AC88AC2}" type="presOf" srcId="{B5FE02B4-2240-4572-A61E-B2926B89676F}" destId="{FFDE359B-6722-41C9-A77B-5FE58DB9A318}" srcOrd="0" destOrd="0" presId="urn:microsoft.com/office/officeart/2005/8/layout/hProcess9"/>
    <dgm:cxn modelId="{6FF39083-F17F-42C6-AA23-834B9D13B3B9}" srcId="{54EFB9C2-A761-4596-BF13-911F725D546F}" destId="{4AD4402B-171C-4FCE-8EE0-B0610996F9FD}" srcOrd="2" destOrd="0" parTransId="{12EB4CAA-AA83-4C97-A86C-A7BF7A3646FE}" sibTransId="{A2229CEE-BAB2-4006-9246-FF99D071135E}"/>
    <dgm:cxn modelId="{F8CB2CD4-D971-4C97-8B18-F9B79B8932C1}" type="presOf" srcId="{E5B62D7E-E681-4E06-9AE3-8264D3CAD9F8}" destId="{D5833A74-8B1F-4229-A69C-A8B6CE0A189F}" srcOrd="0" destOrd="0" presId="urn:microsoft.com/office/officeart/2005/8/layout/hProcess9"/>
    <dgm:cxn modelId="{796B7D86-6892-4738-B2F3-854761AD8C08}" srcId="{54EFB9C2-A761-4596-BF13-911F725D546F}" destId="{B5FE02B4-2240-4572-A61E-B2926B89676F}" srcOrd="3" destOrd="0" parTransId="{CD1F7A01-B65C-4797-B56B-57C7578C50BC}" sibTransId="{A4C5C861-EBCC-4035-85E3-7E543FF6B178}"/>
    <dgm:cxn modelId="{C074C902-89D8-47E7-81EE-20B055CB14E7}" srcId="{54EFB9C2-A761-4596-BF13-911F725D546F}" destId="{A63DA196-DDF7-4666-8C27-32871A7389B6}" srcOrd="0" destOrd="0" parTransId="{FF3A79F6-8135-4153-BC6E-A241FA9E3F4D}" sibTransId="{376A5278-872A-4197-B048-357E67ECCE5B}"/>
    <dgm:cxn modelId="{68833A1D-DBDF-4AF6-864A-8DF467BA8D45}" type="presOf" srcId="{A63DA196-DDF7-4666-8C27-32871A7389B6}" destId="{2838646A-B5F7-4562-B490-41362EF90D19}" srcOrd="0" destOrd="0" presId="urn:microsoft.com/office/officeart/2005/8/layout/hProcess9"/>
    <dgm:cxn modelId="{8C1693CD-737A-489F-959E-4E009E19EAB6}" srcId="{54EFB9C2-A761-4596-BF13-911F725D546F}" destId="{E5B62D7E-E681-4E06-9AE3-8264D3CAD9F8}" srcOrd="1" destOrd="0" parTransId="{8B015C32-E8B0-4D6F-9B26-F3B19F72D505}" sibTransId="{1E79BFF3-560D-441F-B328-6AACD6E2253A}"/>
    <dgm:cxn modelId="{05510B1E-EC45-4703-933D-DB3FADE8DE95}" type="presParOf" srcId="{6784C84D-EE03-489C-B836-F00127E4E03D}" destId="{D4B4A0F0-D39C-4E6C-BC96-102E1CA3520C}" srcOrd="0" destOrd="0" presId="urn:microsoft.com/office/officeart/2005/8/layout/hProcess9"/>
    <dgm:cxn modelId="{3E2779DF-EF1F-4D4D-BC71-6FE987F9ACDC}" type="presParOf" srcId="{6784C84D-EE03-489C-B836-F00127E4E03D}" destId="{3114A8B0-446D-47F2-BF25-C89FC69528DC}" srcOrd="1" destOrd="0" presId="urn:microsoft.com/office/officeart/2005/8/layout/hProcess9"/>
    <dgm:cxn modelId="{6920CDBE-A620-4502-9143-3DDB9F24274C}" type="presParOf" srcId="{3114A8B0-446D-47F2-BF25-C89FC69528DC}" destId="{2838646A-B5F7-4562-B490-41362EF90D19}" srcOrd="0" destOrd="0" presId="urn:microsoft.com/office/officeart/2005/8/layout/hProcess9"/>
    <dgm:cxn modelId="{36D6D661-57F1-4428-9163-A551707F3A69}" type="presParOf" srcId="{3114A8B0-446D-47F2-BF25-C89FC69528DC}" destId="{59E52D77-30ED-49A9-8001-5B00B320D125}" srcOrd="1" destOrd="0" presId="urn:microsoft.com/office/officeart/2005/8/layout/hProcess9"/>
    <dgm:cxn modelId="{72555507-5E0F-421E-9704-89119661C6CA}" type="presParOf" srcId="{3114A8B0-446D-47F2-BF25-C89FC69528DC}" destId="{D5833A74-8B1F-4229-A69C-A8B6CE0A189F}" srcOrd="2" destOrd="0" presId="urn:microsoft.com/office/officeart/2005/8/layout/hProcess9"/>
    <dgm:cxn modelId="{DEA71282-7B75-4505-B5C6-6D68768FE2E2}" type="presParOf" srcId="{3114A8B0-446D-47F2-BF25-C89FC69528DC}" destId="{BDC13A95-5A00-4269-913B-36D24500A354}" srcOrd="3" destOrd="0" presId="urn:microsoft.com/office/officeart/2005/8/layout/hProcess9"/>
    <dgm:cxn modelId="{901297E9-DD99-4ACD-9E33-D59EF5BCBA1E}" type="presParOf" srcId="{3114A8B0-446D-47F2-BF25-C89FC69528DC}" destId="{93B558F6-892E-49AB-85D2-3E1E3C17063E}" srcOrd="4" destOrd="0" presId="urn:microsoft.com/office/officeart/2005/8/layout/hProcess9"/>
    <dgm:cxn modelId="{A44437DD-3A55-469C-9148-84218339A117}" type="presParOf" srcId="{3114A8B0-446D-47F2-BF25-C89FC69528DC}" destId="{058C878E-C86C-4F30-A328-494DBE3FE526}" srcOrd="5" destOrd="0" presId="urn:microsoft.com/office/officeart/2005/8/layout/hProcess9"/>
    <dgm:cxn modelId="{5EABBC54-B462-45EC-8DFB-5DF730A9020E}" type="presParOf" srcId="{3114A8B0-446D-47F2-BF25-C89FC69528DC}" destId="{FFDE359B-6722-41C9-A77B-5FE58DB9A318}"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1F0DC5-A4C4-49D1-AE61-8C57030CB957}" type="datetimeFigureOut">
              <a:rPr lang="en-US" smtClean="0"/>
              <a:t>9/21/2015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B28CA9-5EB2-4CC6-9059-6E47E4887AE1}" type="slidenum">
              <a:rPr lang="en-US" smtClean="0"/>
              <a:t>‹#›</a:t>
            </a:fld>
            <a:endParaRPr lang="en-US" dirty="0"/>
          </a:p>
        </p:txBody>
      </p:sp>
    </p:spTree>
    <p:extLst>
      <p:ext uri="{BB962C8B-B14F-4D97-AF65-F5344CB8AC3E}">
        <p14:creationId xmlns:p14="http://schemas.microsoft.com/office/powerpoint/2010/main" val="1419066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B28CA9-5EB2-4CC6-9059-6E47E4887AE1}" type="slidenum">
              <a:rPr lang="en-US" smtClean="0"/>
              <a:t>3</a:t>
            </a:fld>
            <a:endParaRPr lang="en-US" dirty="0"/>
          </a:p>
        </p:txBody>
      </p:sp>
    </p:spTree>
    <p:extLst>
      <p:ext uri="{BB962C8B-B14F-4D97-AF65-F5344CB8AC3E}">
        <p14:creationId xmlns:p14="http://schemas.microsoft.com/office/powerpoint/2010/main" val="199446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B28CA9-5EB2-4CC6-9059-6E47E4887AE1}" type="slidenum">
              <a:rPr lang="en-US" smtClean="0">
                <a:solidFill>
                  <a:srgbClr val="000000"/>
                </a:solidFill>
              </a:rPr>
              <a:pPr/>
              <a:t>4</a:t>
            </a:fld>
            <a:endParaRPr lang="en-US">
              <a:solidFill>
                <a:srgbClr val="000000"/>
              </a:solidFill>
            </a:endParaRPr>
          </a:p>
        </p:txBody>
      </p:sp>
    </p:spTree>
    <p:extLst>
      <p:ext uri="{BB962C8B-B14F-4D97-AF65-F5344CB8AC3E}">
        <p14:creationId xmlns:p14="http://schemas.microsoft.com/office/powerpoint/2010/main" val="149693043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8" Type="http://schemas.openxmlformats.org/officeDocument/2006/relationships/slide" Target="../slides/slide49.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slide" Target="../slides/slide47.xml"/><Relationship Id="rId1" Type="http://schemas.openxmlformats.org/officeDocument/2006/relationships/slideMaster" Target="../slideMasters/slideMaster3.xml"/><Relationship Id="rId6" Type="http://schemas.openxmlformats.org/officeDocument/2006/relationships/slide" Target="../slides/slide48.xml"/><Relationship Id="rId5" Type="http://schemas.openxmlformats.org/officeDocument/2006/relationships/image" Target="../media/image10.png"/><Relationship Id="rId4" Type="http://schemas.openxmlformats.org/officeDocument/2006/relationships/slide" Target="../slides/slide4.xml"/><Relationship Id="rId9"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47.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28600" y="210134"/>
            <a:ext cx="990600" cy="1013243"/>
          </a:xfrm>
          <a:prstGeom prst="rect">
            <a:avLst/>
          </a:prstGeom>
        </p:spPr>
      </p:pic>
      <p:sp>
        <p:nvSpPr>
          <p:cNvPr id="14" name="Rectangle 13"/>
          <p:cNvSpPr/>
          <p:nvPr userDrawn="1"/>
        </p:nvSpPr>
        <p:spPr>
          <a:xfrm>
            <a:off x="0" y="0"/>
            <a:ext cx="9144000" cy="5257800"/>
          </a:xfrm>
          <a:prstGeom prst="rect">
            <a:avLst/>
          </a:prstGeom>
          <a:solidFill>
            <a:srgbClr val="0013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bwMode="invGray">
          <a:xfrm>
            <a:off x="0" y="5257800"/>
            <a:ext cx="9144000" cy="46038"/>
          </a:xfrm>
          <a:prstGeom prst="rect">
            <a:avLst/>
          </a:prstGeom>
          <a:solidFill>
            <a:srgbClr val="FFCC00"/>
          </a:solidFill>
          <a:ln w="50800" cap="flat" cmpd="sng" algn="ctr">
            <a:solidFill>
              <a:srgbClr val="FFC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pic>
        <p:nvPicPr>
          <p:cNvPr id="17" name="Picture 16"/>
          <p:cNvPicPr>
            <a:picLocks noChangeAspect="1"/>
          </p:cNvPicPr>
          <p:nvPr userDrawn="1"/>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200400" y="571899"/>
            <a:ext cx="2557347" cy="2615801"/>
          </a:xfrm>
          <a:prstGeom prst="rect">
            <a:avLst/>
          </a:prstGeom>
        </p:spPr>
      </p:pic>
      <p:sp>
        <p:nvSpPr>
          <p:cNvPr id="2" name="Title 1"/>
          <p:cNvSpPr>
            <a:spLocks noGrp="1"/>
          </p:cNvSpPr>
          <p:nvPr>
            <p:ph type="ctrTitle" hasCustomPrompt="1"/>
          </p:nvPr>
        </p:nvSpPr>
        <p:spPr>
          <a:xfrm>
            <a:off x="685800" y="3429000"/>
            <a:ext cx="7772400" cy="1143000"/>
          </a:xfrm>
          <a:prstGeom prst="rect">
            <a:avLst/>
          </a:prstGeom>
        </p:spPr>
        <p:txBody>
          <a:bodyPr anchor="ctr">
            <a:normAutofit/>
          </a:bodyPr>
          <a:lstStyle>
            <a:lvl1pPr>
              <a:defRPr sz="4800"/>
            </a:lvl1pPr>
          </a:lstStyle>
          <a:p>
            <a:r>
              <a:rPr lang="en-US" dirty="0" smtClean="0"/>
              <a:t>test</a:t>
            </a:r>
            <a:endParaRPr lang="en-US" dirty="0"/>
          </a:p>
        </p:txBody>
      </p:sp>
      <p:sp>
        <p:nvSpPr>
          <p:cNvPr id="3" name="TextBox 2"/>
          <p:cNvSpPr txBox="1"/>
          <p:nvPr userDrawn="1"/>
        </p:nvSpPr>
        <p:spPr>
          <a:xfrm>
            <a:off x="1600200" y="4495799"/>
            <a:ext cx="6096000" cy="646331"/>
          </a:xfrm>
          <a:prstGeom prst="rect">
            <a:avLst/>
          </a:prstGeom>
          <a:noFill/>
        </p:spPr>
        <p:txBody>
          <a:bodyPr wrap="square" rtlCol="0">
            <a:spAutoFit/>
          </a:bodyPr>
          <a:lstStyle/>
          <a:p>
            <a:r>
              <a:rPr lang="en-US" sz="3600" dirty="0" smtClean="0">
                <a:solidFill>
                  <a:srgbClr val="FFC000"/>
                </a:solidFill>
              </a:rPr>
              <a:t>Foundations of US Government</a:t>
            </a:r>
            <a:endParaRPr lang="en-US" sz="3600" dirty="0">
              <a:solidFill>
                <a:srgbClr val="FFC000"/>
              </a:solidFill>
            </a:endParaRPr>
          </a:p>
        </p:txBody>
      </p:sp>
    </p:spTree>
    <p:extLst>
      <p:ext uri="{BB962C8B-B14F-4D97-AF65-F5344CB8AC3E}">
        <p14:creationId xmlns:p14="http://schemas.microsoft.com/office/powerpoint/2010/main" val="38105459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Question Indicator">
    <p:spTree>
      <p:nvGrpSpPr>
        <p:cNvPr id="1" name=""/>
        <p:cNvGrpSpPr/>
        <p:nvPr/>
      </p:nvGrpSpPr>
      <p:grpSpPr>
        <a:xfrm>
          <a:off x="0" y="0"/>
          <a:ext cx="0" cy="0"/>
          <a:chOff x="0" y="0"/>
          <a:chExt cx="0" cy="0"/>
        </a:xfrm>
      </p:grpSpPr>
      <p:sp>
        <p:nvSpPr>
          <p:cNvPr id="4" name="Rectangle 3"/>
          <p:cNvSpPr/>
          <p:nvPr userDrawn="1"/>
        </p:nvSpPr>
        <p:spPr>
          <a:xfrm>
            <a:off x="1371600" y="381000"/>
            <a:ext cx="4339714" cy="769441"/>
          </a:xfrm>
          <a:prstGeom prst="rect">
            <a:avLst/>
          </a:prstGeom>
        </p:spPr>
        <p:txBody>
          <a:bodyPr wrap="none">
            <a:spAutoFit/>
          </a:bodyPr>
          <a:lstStyle/>
          <a:p>
            <a:r>
              <a:rPr lang="en-US" sz="4400" b="1" dirty="0" smtClean="0">
                <a:solidFill>
                  <a:schemeClr val="bg1"/>
                </a:solidFill>
              </a:rPr>
              <a:t>Closing</a:t>
            </a:r>
            <a:r>
              <a:rPr lang="en-US" sz="4400" b="1" baseline="0" dirty="0" smtClean="0">
                <a:solidFill>
                  <a:schemeClr val="bg1"/>
                </a:solidFill>
              </a:rPr>
              <a:t> </a:t>
            </a:r>
            <a:r>
              <a:rPr lang="en-US" sz="4400" b="1" dirty="0" smtClean="0">
                <a:solidFill>
                  <a:schemeClr val="bg1"/>
                </a:solidFill>
              </a:rPr>
              <a:t>Questions</a:t>
            </a:r>
            <a:endParaRPr lang="en-US" sz="4400" b="1" dirty="0">
              <a:solidFill>
                <a:schemeClr val="bg1"/>
              </a:solidFill>
            </a:endParaRPr>
          </a:p>
        </p:txBody>
      </p:sp>
      <p:sp>
        <p:nvSpPr>
          <p:cNvPr id="5" name="Rectangle 4"/>
          <p:cNvSpPr/>
          <p:nvPr userDrawn="1"/>
        </p:nvSpPr>
        <p:spPr>
          <a:xfrm>
            <a:off x="304800" y="1828800"/>
            <a:ext cx="8534400" cy="4648200"/>
          </a:xfrm>
          <a:prstGeom prst="rect">
            <a:avLst/>
          </a:prstGeom>
          <a:solidFill>
            <a:srgbClr val="00133A"/>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ackgroundRemoval t="536" b="100000" l="0" r="100000">
                        <a14:foregroundMark x1="76000" y1="8393" x2="80000" y2="10179"/>
                        <a14:foregroundMark x1="80000" y1="11429" x2="84000" y2="24286"/>
                        <a14:foregroundMark x1="34000" y1="33036" x2="34000" y2="33036"/>
                      </a14:backgroundRemoval>
                    </a14:imgEffect>
                  </a14:imgLayer>
                </a14:imgProps>
              </a:ext>
              <a:ext uri="{28A0092B-C50C-407E-A947-70E740481C1C}">
                <a14:useLocalDpi xmlns:a14="http://schemas.microsoft.com/office/drawing/2010/main" val="0"/>
              </a:ext>
            </a:extLst>
          </a:blip>
          <a:stretch>
            <a:fillRect/>
          </a:stretch>
        </p:blipFill>
        <p:spPr>
          <a:xfrm>
            <a:off x="1219200" y="2463800"/>
            <a:ext cx="1905000" cy="3556000"/>
          </a:xfrm>
          <a:prstGeom prst="rect">
            <a:avLst/>
          </a:prstGeom>
        </p:spPr>
      </p:pic>
      <p:sp>
        <p:nvSpPr>
          <p:cNvPr id="7" name="Text Placeholder 10"/>
          <p:cNvSpPr>
            <a:spLocks noGrp="1"/>
          </p:cNvSpPr>
          <p:nvPr>
            <p:ph type="body" sz="quarter" idx="10" hasCustomPrompt="1"/>
          </p:nvPr>
        </p:nvSpPr>
        <p:spPr>
          <a:xfrm>
            <a:off x="4114800" y="2971800"/>
            <a:ext cx="4114800" cy="2362200"/>
          </a:xfrm>
          <a:noFill/>
          <a:ln>
            <a:noFill/>
          </a:ln>
        </p:spPr>
        <p:txBody>
          <a:bodyPr>
            <a:noAutofit/>
          </a:bodyPr>
          <a:lstStyle>
            <a:lvl1pPr marL="0" indent="0" algn="ctr">
              <a:lnSpc>
                <a:spcPct val="100000"/>
              </a:lnSpc>
              <a:spcAft>
                <a:spcPts val="600"/>
              </a:spcAft>
              <a:buNone/>
              <a:defRPr sz="4400"/>
            </a:lvl1pPr>
          </a:lstStyle>
          <a:p>
            <a:pPr algn="ctr">
              <a:lnSpc>
                <a:spcPct val="125000"/>
              </a:lnSpc>
            </a:pPr>
            <a:r>
              <a:rPr lang="en-US" sz="4400" b="0" dirty="0" smtClean="0">
                <a:solidFill>
                  <a:schemeClr val="bg1"/>
                </a:solidFill>
              </a:rPr>
              <a:t>CPS Lesson Questions </a:t>
            </a:r>
            <a:r>
              <a:rPr lang="en-US" dirty="0" smtClean="0"/>
              <a:t>X-X</a:t>
            </a:r>
            <a:endParaRPr lang="en-US" dirty="0"/>
          </a:p>
        </p:txBody>
      </p:sp>
    </p:spTree>
    <p:extLst>
      <p:ext uri="{BB962C8B-B14F-4D97-AF65-F5344CB8AC3E}">
        <p14:creationId xmlns:p14="http://schemas.microsoft.com/office/powerpoint/2010/main" val="22147872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view Queestion">
    <p:spTree>
      <p:nvGrpSpPr>
        <p:cNvPr id="1" name=""/>
        <p:cNvGrpSpPr/>
        <p:nvPr/>
      </p:nvGrpSpPr>
      <p:grpSpPr>
        <a:xfrm>
          <a:off x="0" y="0"/>
          <a:ext cx="0" cy="0"/>
          <a:chOff x="0" y="0"/>
          <a:chExt cx="0" cy="0"/>
        </a:xfrm>
      </p:grpSpPr>
      <p:sp>
        <p:nvSpPr>
          <p:cNvPr id="4" name="Rectangle 3"/>
          <p:cNvSpPr/>
          <p:nvPr userDrawn="1"/>
        </p:nvSpPr>
        <p:spPr>
          <a:xfrm>
            <a:off x="1371600" y="381000"/>
            <a:ext cx="4139979" cy="769441"/>
          </a:xfrm>
          <a:prstGeom prst="rect">
            <a:avLst/>
          </a:prstGeom>
        </p:spPr>
        <p:txBody>
          <a:bodyPr wrap="none">
            <a:spAutoFit/>
          </a:bodyPr>
          <a:lstStyle/>
          <a:p>
            <a:r>
              <a:rPr lang="en-US" sz="4400" b="1" dirty="0" smtClean="0">
                <a:solidFill>
                  <a:schemeClr val="bg1"/>
                </a:solidFill>
              </a:rPr>
              <a:t>Review Question</a:t>
            </a:r>
            <a:endParaRPr lang="en-US" sz="4400" b="1" dirty="0">
              <a:solidFill>
                <a:schemeClr val="bg1"/>
              </a:solidFill>
            </a:endParaRPr>
          </a:p>
        </p:txBody>
      </p:sp>
      <p:sp>
        <p:nvSpPr>
          <p:cNvPr id="3" name="Content Placeholder 2"/>
          <p:cNvSpPr>
            <a:spLocks noGrp="1"/>
          </p:cNvSpPr>
          <p:nvPr>
            <p:ph sz="quarter" idx="10" hasCustomPrompt="1"/>
          </p:nvPr>
        </p:nvSpPr>
        <p:spPr>
          <a:xfrm>
            <a:off x="304800" y="1828800"/>
            <a:ext cx="4191000" cy="4495800"/>
          </a:xfrm>
        </p:spPr>
        <p:txBody>
          <a:bodyPr lIns="274320" tIns="274320" rIns="274320" bIns="274320" anchor="ctr">
            <a:normAutofit/>
          </a:bodyPr>
          <a:lstStyle>
            <a:lvl1pPr marL="0" indent="0">
              <a:buNone/>
              <a:defRPr sz="3600" baseline="0"/>
            </a:lvl1pPr>
          </a:lstStyle>
          <a:p>
            <a:pPr lvl="0"/>
            <a:r>
              <a:rPr lang="en-US" dirty="0" smtClean="0"/>
              <a:t>Text for review question here…</a:t>
            </a:r>
          </a:p>
        </p:txBody>
      </p:sp>
      <p:pic>
        <p:nvPicPr>
          <p:cNvPr id="9"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24199" y="1752600"/>
            <a:ext cx="579120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66675" y="6343650"/>
            <a:ext cx="5153025" cy="400110"/>
          </a:xfrm>
          <a:prstGeom prst="rect">
            <a:avLst/>
          </a:prstGeom>
          <a:noFill/>
          <a:ln w="9525">
            <a:noFill/>
            <a:miter lim="800000"/>
            <a:headEnd/>
            <a:tailEnd/>
          </a:ln>
        </p:spPr>
        <p:txBody>
          <a:bodyPr wrap="square">
            <a:spAutoFit/>
          </a:bodyPr>
          <a:lstStyle/>
          <a:p>
            <a:pPr algn="ctr">
              <a:defRPr/>
            </a:pPr>
            <a:r>
              <a:rPr lang="en-US" sz="2000" b="1" dirty="0">
                <a:solidFill>
                  <a:srgbClr val="100C20"/>
                </a:solidFill>
                <a:latin typeface="+mn-lt"/>
              </a:rPr>
              <a:t>(Use CPS </a:t>
            </a:r>
            <a:r>
              <a:rPr lang="en-US" sz="2000" b="1" dirty="0" smtClean="0">
                <a:solidFill>
                  <a:srgbClr val="100C20"/>
                </a:solidFill>
                <a:latin typeface="+mn-lt"/>
              </a:rPr>
              <a:t>“Pick </a:t>
            </a:r>
            <a:r>
              <a:rPr lang="en-US" sz="2000" b="1" dirty="0">
                <a:solidFill>
                  <a:srgbClr val="100C20"/>
                </a:solidFill>
                <a:latin typeface="+mn-lt"/>
              </a:rPr>
              <a:t>a </a:t>
            </a:r>
            <a:r>
              <a:rPr lang="en-US" sz="2000" b="1" dirty="0" smtClean="0">
                <a:solidFill>
                  <a:srgbClr val="100C20"/>
                </a:solidFill>
                <a:latin typeface="+mn-lt"/>
              </a:rPr>
              <a:t>Student“ </a:t>
            </a:r>
            <a:r>
              <a:rPr lang="en-US" sz="2000" b="1" dirty="0">
                <a:solidFill>
                  <a:srgbClr val="100C20"/>
                </a:solidFill>
                <a:latin typeface="+mn-lt"/>
              </a:rPr>
              <a:t>for this question.)</a:t>
            </a:r>
          </a:p>
        </p:txBody>
      </p:sp>
      <p:sp>
        <p:nvSpPr>
          <p:cNvPr id="11" name="Bent-Up Arrow 10"/>
          <p:cNvSpPr/>
          <p:nvPr userDrawn="1"/>
        </p:nvSpPr>
        <p:spPr>
          <a:xfrm rot="10800000" flipH="1">
            <a:off x="5029200" y="6505605"/>
            <a:ext cx="552451" cy="342870"/>
          </a:xfrm>
          <a:prstGeom prst="bentUpArrow">
            <a:avLst/>
          </a:prstGeom>
          <a:solidFill>
            <a:srgbClr val="FFCC00"/>
          </a:solidFill>
          <a:ln w="3175">
            <a:solidFill>
              <a:srgbClr val="0013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570858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5" name="Rectangle 4"/>
          <p:cNvSpPr/>
          <p:nvPr userDrawn="1"/>
        </p:nvSpPr>
        <p:spPr>
          <a:xfrm>
            <a:off x="1371600" y="381000"/>
            <a:ext cx="2800831" cy="769441"/>
          </a:xfrm>
          <a:prstGeom prst="rect">
            <a:avLst/>
          </a:prstGeom>
        </p:spPr>
        <p:txBody>
          <a:bodyPr wrap="none">
            <a:spAutoFit/>
          </a:bodyPr>
          <a:lstStyle/>
          <a:p>
            <a:r>
              <a:rPr lang="en-US" sz="4400" b="1" dirty="0" smtClean="0">
                <a:solidFill>
                  <a:schemeClr val="bg1"/>
                </a:solidFill>
              </a:rPr>
              <a:t>Questions?</a:t>
            </a:r>
            <a:endParaRPr lang="en-US" sz="4400" b="1" dirty="0">
              <a:solidFill>
                <a:schemeClr val="bg1"/>
              </a:solidFill>
            </a:endParaRPr>
          </a:p>
        </p:txBody>
      </p:sp>
      <p:pic>
        <p:nvPicPr>
          <p:cNvPr id="6"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7650" y="1824567"/>
            <a:ext cx="8648700" cy="4804833"/>
          </a:xfrm>
          <a:prstGeom prst="rect">
            <a:avLst/>
          </a:prstGeom>
          <a:noFill/>
          <a:ln w="38100">
            <a:solidFill>
              <a:srgbClr val="00133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2552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Info">
    <p:spTree>
      <p:nvGrpSpPr>
        <p:cNvPr id="1" name=""/>
        <p:cNvGrpSpPr/>
        <p:nvPr/>
      </p:nvGrpSpPr>
      <p:grpSpPr>
        <a:xfrm>
          <a:off x="0" y="0"/>
          <a:ext cx="0" cy="0"/>
          <a:chOff x="0" y="0"/>
          <a:chExt cx="0" cy="0"/>
        </a:xfrm>
      </p:grpSpPr>
      <p:sp>
        <p:nvSpPr>
          <p:cNvPr id="7" name="Rectangle 6"/>
          <p:cNvSpPr/>
          <p:nvPr userDrawn="1"/>
        </p:nvSpPr>
        <p:spPr bwMode="invGray">
          <a:xfrm>
            <a:off x="0" y="6048375"/>
            <a:ext cx="9144000" cy="46038"/>
          </a:xfrm>
          <a:prstGeom prst="rect">
            <a:avLst/>
          </a:prstGeom>
          <a:solidFill>
            <a:srgbClr val="FFCC00"/>
          </a:solidFill>
          <a:ln w="50800" cap="flat" cmpd="sng" algn="ctr">
            <a:solidFill>
              <a:srgbClr val="FFCC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userDrawn="1"/>
        </p:nvSpPr>
        <p:spPr>
          <a:xfrm>
            <a:off x="1371600" y="381000"/>
            <a:ext cx="5375767" cy="769441"/>
          </a:xfrm>
          <a:prstGeom prst="rect">
            <a:avLst/>
          </a:prstGeom>
        </p:spPr>
        <p:txBody>
          <a:bodyPr wrap="none">
            <a:spAutoFit/>
          </a:bodyPr>
          <a:lstStyle/>
          <a:p>
            <a:r>
              <a:rPr lang="en-US" sz="4400" b="1" dirty="0" smtClean="0">
                <a:solidFill>
                  <a:schemeClr val="bg1"/>
                </a:solidFill>
              </a:rPr>
              <a:t>Copyright Information</a:t>
            </a:r>
            <a:endParaRPr lang="en-US" sz="4400" b="1" dirty="0">
              <a:solidFill>
                <a:schemeClr val="bg1"/>
              </a:solidFill>
            </a:endParaRPr>
          </a:p>
        </p:txBody>
      </p:sp>
      <p:sp>
        <p:nvSpPr>
          <p:cNvPr id="2" name="Rectangle 1"/>
          <p:cNvSpPr/>
          <p:nvPr userDrawn="1"/>
        </p:nvSpPr>
        <p:spPr>
          <a:xfrm>
            <a:off x="0" y="1752600"/>
            <a:ext cx="9144000" cy="4191000"/>
          </a:xfrm>
          <a:prstGeom prst="rect">
            <a:avLst/>
          </a:prstGeom>
          <a:solidFill>
            <a:srgbClr val="001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304800" y="2405152"/>
            <a:ext cx="8534400" cy="2354491"/>
          </a:xfrm>
          <a:prstGeom prst="rect">
            <a:avLst/>
          </a:prstGeom>
        </p:spPr>
        <p:txBody>
          <a:bodyPr wrap="square">
            <a:spAutoFit/>
          </a:bodyPr>
          <a:lstStyle/>
          <a:p>
            <a:pPr marL="352425" indent="0" eaLnBrk="1" hangingPunct="1">
              <a:spcAft>
                <a:spcPts val="1200"/>
              </a:spcAft>
              <a:buFont typeface="Wingdings 2" pitchFamily="18" charset="2"/>
              <a:buNone/>
              <a:defRPr/>
            </a:pPr>
            <a:r>
              <a:rPr lang="en-US" sz="3600" b="1" dirty="0" smtClean="0">
                <a:solidFill>
                  <a:schemeClr val="bg1"/>
                </a:solidFill>
              </a:rPr>
              <a:t>Images in this lesson were taken from: </a:t>
            </a:r>
          </a:p>
          <a:p>
            <a:pPr marL="1087438" lvl="2" indent="-320675" eaLnBrk="1" hangingPunct="1">
              <a:lnSpc>
                <a:spcPct val="150000"/>
              </a:lnSpc>
              <a:spcAft>
                <a:spcPts val="600"/>
              </a:spcAft>
              <a:buFont typeface="Wingdings" pitchFamily="2" charset="2"/>
              <a:buChar char="§"/>
              <a:defRPr/>
            </a:pPr>
            <a:r>
              <a:rPr lang="en-US" sz="3200" dirty="0" smtClean="0">
                <a:solidFill>
                  <a:schemeClr val="bg1"/>
                </a:solidFill>
              </a:rPr>
              <a:t>Microsoft</a:t>
            </a:r>
            <a:r>
              <a:rPr lang="en-US" sz="3200" baseline="30000" dirty="0" smtClean="0">
                <a:solidFill>
                  <a:schemeClr val="bg1"/>
                </a:solidFill>
              </a:rPr>
              <a:t>©</a:t>
            </a:r>
            <a:r>
              <a:rPr lang="en-US" sz="3200" dirty="0" smtClean="0">
                <a:solidFill>
                  <a:schemeClr val="bg1"/>
                </a:solidFill>
              </a:rPr>
              <a:t> Clip Art Gallery</a:t>
            </a:r>
          </a:p>
          <a:p>
            <a:pPr marL="1087438" lvl="2" indent="-320675" eaLnBrk="1" hangingPunct="1">
              <a:lnSpc>
                <a:spcPct val="150000"/>
              </a:lnSpc>
              <a:buFont typeface="Wingdings" pitchFamily="2" charset="2"/>
              <a:buChar char="§"/>
              <a:defRPr/>
            </a:pPr>
            <a:r>
              <a:rPr lang="en-US" sz="3200" dirty="0" smtClean="0">
                <a:solidFill>
                  <a:schemeClr val="bg1"/>
                </a:solidFill>
              </a:rPr>
              <a:t>NJROTC Curriculum</a:t>
            </a:r>
          </a:p>
        </p:txBody>
      </p:sp>
      <p:sp>
        <p:nvSpPr>
          <p:cNvPr id="6" name="Text Placeholder 5"/>
          <p:cNvSpPr>
            <a:spLocks noGrp="1"/>
          </p:cNvSpPr>
          <p:nvPr>
            <p:ph type="body" sz="quarter" idx="10"/>
          </p:nvPr>
        </p:nvSpPr>
        <p:spPr>
          <a:xfrm>
            <a:off x="685800" y="4581525"/>
            <a:ext cx="8153400" cy="1108075"/>
          </a:xfrm>
          <a:noFill/>
          <a:ln>
            <a:noFill/>
          </a:ln>
        </p:spPr>
        <p:txBody>
          <a:bodyPr>
            <a:normAutofit/>
          </a:bodyPr>
          <a:lstStyle>
            <a:lvl1pPr>
              <a:defRPr sz="3200"/>
            </a:lvl1pPr>
          </a:lstStyle>
          <a:p>
            <a:pPr lvl="0"/>
            <a:r>
              <a:rPr lang="en-US" smtClean="0"/>
              <a:t>Click to edit Master text styles</a:t>
            </a:r>
          </a:p>
        </p:txBody>
      </p:sp>
    </p:spTree>
    <p:extLst>
      <p:ext uri="{BB962C8B-B14F-4D97-AF65-F5344CB8AC3E}">
        <p14:creationId xmlns:p14="http://schemas.microsoft.com/office/powerpoint/2010/main" val="24041233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graphicFrame>
        <p:nvGraphicFramePr>
          <p:cNvPr id="3" name="TPChart" hidden="1"/>
          <p:cNvGraphicFramePr/>
          <p:nvPr userDrawn="1">
            <p:extLst>
              <p:ext uri="{D42A27DB-BD31-4B8C-83A1-F6EECF244321}">
                <p14:modId xmlns:p14="http://schemas.microsoft.com/office/powerpoint/2010/main" val="2286279729"/>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3898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28600" y="210134"/>
            <a:ext cx="990600" cy="1013243"/>
          </a:xfrm>
          <a:prstGeom prst="rect">
            <a:avLst/>
          </a:prstGeom>
        </p:spPr>
      </p:pic>
      <p:sp>
        <p:nvSpPr>
          <p:cNvPr id="14" name="Rectangle 13"/>
          <p:cNvSpPr/>
          <p:nvPr userDrawn="1"/>
        </p:nvSpPr>
        <p:spPr>
          <a:xfrm>
            <a:off x="0" y="0"/>
            <a:ext cx="9144000" cy="5486400"/>
          </a:xfrm>
          <a:prstGeom prst="rect">
            <a:avLst/>
          </a:prstGeom>
          <a:solidFill>
            <a:srgbClr val="0013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bwMode="invGray">
          <a:xfrm>
            <a:off x="0" y="5638800"/>
            <a:ext cx="9144000" cy="46038"/>
          </a:xfrm>
          <a:prstGeom prst="rect">
            <a:avLst/>
          </a:prstGeom>
          <a:solidFill>
            <a:srgbClr val="FFCC00"/>
          </a:solidFill>
          <a:ln w="50800" cap="flat" cmpd="sng" algn="ctr">
            <a:solidFill>
              <a:srgbClr val="FFC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pic>
        <p:nvPicPr>
          <p:cNvPr id="17" name="Picture 16"/>
          <p:cNvPicPr>
            <a:picLocks noChangeAspect="1"/>
          </p:cNvPicPr>
          <p:nvPr userDrawn="1"/>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200400" y="508399"/>
            <a:ext cx="2557347" cy="2615801"/>
          </a:xfrm>
          <a:prstGeom prst="rect">
            <a:avLst/>
          </a:prstGeom>
        </p:spPr>
      </p:pic>
      <p:sp>
        <p:nvSpPr>
          <p:cNvPr id="2" name="Title 1"/>
          <p:cNvSpPr>
            <a:spLocks noGrp="1"/>
          </p:cNvSpPr>
          <p:nvPr>
            <p:ph type="ctrTitle"/>
          </p:nvPr>
        </p:nvSpPr>
        <p:spPr>
          <a:xfrm>
            <a:off x="685800" y="3657600"/>
            <a:ext cx="7772400" cy="1143000"/>
          </a:xfrm>
          <a:prstGeom prst="rect">
            <a:avLst/>
          </a:prstGeom>
        </p:spPr>
        <p:txBody>
          <a:bodyPr>
            <a:normAutofit/>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3062891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rn To Do">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1"/>
            <a:ext cx="9144000" cy="4343399"/>
          </a:xfrm>
          <a:ln>
            <a:noFill/>
          </a:ln>
        </p:spPr>
        <p:txBody>
          <a:bodyPr anchor="ctr">
            <a:normAutofit/>
          </a:bodyPr>
          <a:lstStyle>
            <a:lvl1pPr marL="0" indent="0">
              <a:buNone/>
              <a:defRPr sz="4000"/>
            </a:lvl1pPr>
          </a:lstStyle>
          <a:p>
            <a:pPr lvl="0"/>
            <a:r>
              <a:rPr lang="en-US" smtClean="0"/>
              <a:t>Click to edit Master text styles</a:t>
            </a:r>
          </a:p>
        </p:txBody>
      </p:sp>
      <p:sp>
        <p:nvSpPr>
          <p:cNvPr id="7" name="Rectangle 6"/>
          <p:cNvSpPr/>
          <p:nvPr userDrawn="1"/>
        </p:nvSpPr>
        <p:spPr bwMode="invGray">
          <a:xfrm>
            <a:off x="0" y="6096000"/>
            <a:ext cx="9144000" cy="46038"/>
          </a:xfrm>
          <a:prstGeom prst="rect">
            <a:avLst/>
          </a:prstGeom>
          <a:solidFill>
            <a:srgbClr val="FFCC00"/>
          </a:solidFill>
          <a:ln w="50800" cap="flat" cmpd="sng" algn="ctr">
            <a:solidFill>
              <a:srgbClr val="FFCC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8" name="Rectangle 7"/>
          <p:cNvSpPr/>
          <p:nvPr userDrawn="1"/>
        </p:nvSpPr>
        <p:spPr>
          <a:xfrm>
            <a:off x="1371600" y="381000"/>
            <a:ext cx="6344878" cy="769441"/>
          </a:xfrm>
          <a:prstGeom prst="rect">
            <a:avLst/>
          </a:prstGeom>
        </p:spPr>
        <p:txBody>
          <a:bodyPr wrap="none">
            <a:spAutoFit/>
          </a:bodyPr>
          <a:lstStyle/>
          <a:p>
            <a:r>
              <a:rPr lang="en-US" sz="4400" b="1" dirty="0" smtClean="0">
                <a:solidFill>
                  <a:prstClr val="white"/>
                </a:solidFill>
              </a:rPr>
              <a:t>What You Will Learn to Do</a:t>
            </a:r>
            <a:endParaRPr lang="en-US" sz="4400" b="1" dirty="0">
              <a:solidFill>
                <a:prstClr val="white"/>
              </a:solidFill>
            </a:endParaRPr>
          </a:p>
        </p:txBody>
      </p:sp>
    </p:spTree>
    <p:extLst>
      <p:ext uri="{BB962C8B-B14F-4D97-AF65-F5344CB8AC3E}">
        <p14:creationId xmlns:p14="http://schemas.microsoft.com/office/powerpoint/2010/main" val="88137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1"/>
            <a:ext cx="9144000" cy="4343399"/>
          </a:xfrm>
          <a:ln>
            <a:noFill/>
          </a:ln>
        </p:spPr>
        <p:txBody>
          <a:bodyPr/>
          <a:lstStyle>
            <a:lvl1pPr marL="742950" indent="-742950">
              <a:buFont typeface="+mj-lt"/>
              <a:buAutoNum type="arabicPeriod"/>
              <a:defRPr/>
            </a:lvl1pPr>
            <a:lvl2pPr marL="971550" indent="-514350">
              <a:buFont typeface="+mj-lt"/>
              <a:buAutoNum type="arabicPeriod"/>
              <a:defRPr/>
            </a:lvl2pPr>
          </a:lstStyle>
          <a:p>
            <a:pPr lvl="0"/>
            <a:r>
              <a:rPr lang="en-US" smtClean="0"/>
              <a:t>Click to edit Master text styles</a:t>
            </a:r>
          </a:p>
        </p:txBody>
      </p:sp>
      <p:sp>
        <p:nvSpPr>
          <p:cNvPr id="7" name="Rectangle 6"/>
          <p:cNvSpPr/>
          <p:nvPr userDrawn="1"/>
        </p:nvSpPr>
        <p:spPr bwMode="invGray">
          <a:xfrm>
            <a:off x="0" y="6096000"/>
            <a:ext cx="9144000" cy="46038"/>
          </a:xfrm>
          <a:prstGeom prst="rect">
            <a:avLst/>
          </a:prstGeom>
          <a:solidFill>
            <a:srgbClr val="FFCC00"/>
          </a:solidFill>
          <a:ln w="50800" cap="flat" cmpd="sng" algn="ctr">
            <a:solidFill>
              <a:srgbClr val="FFCC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8" name="Rectangle 7"/>
          <p:cNvSpPr/>
          <p:nvPr userDrawn="1"/>
        </p:nvSpPr>
        <p:spPr>
          <a:xfrm>
            <a:off x="1371600" y="381000"/>
            <a:ext cx="2636812" cy="769441"/>
          </a:xfrm>
          <a:prstGeom prst="rect">
            <a:avLst/>
          </a:prstGeom>
        </p:spPr>
        <p:txBody>
          <a:bodyPr wrap="none">
            <a:spAutoFit/>
          </a:bodyPr>
          <a:lstStyle/>
          <a:p>
            <a:r>
              <a:rPr lang="en-US" sz="4400" b="1" dirty="0" smtClean="0">
                <a:solidFill>
                  <a:prstClr val="white"/>
                </a:solidFill>
              </a:rPr>
              <a:t>Objectives</a:t>
            </a:r>
            <a:endParaRPr lang="en-US" sz="4400" b="1" dirty="0">
              <a:solidFill>
                <a:prstClr val="white"/>
              </a:solidFill>
            </a:endParaRPr>
          </a:p>
        </p:txBody>
      </p:sp>
    </p:spTree>
    <p:extLst>
      <p:ext uri="{BB962C8B-B14F-4D97-AF65-F5344CB8AC3E}">
        <p14:creationId xmlns:p14="http://schemas.microsoft.com/office/powerpoint/2010/main" val="336385803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Terms Indicator">
    <p:spTree>
      <p:nvGrpSpPr>
        <p:cNvPr id="1" name=""/>
        <p:cNvGrpSpPr/>
        <p:nvPr/>
      </p:nvGrpSpPr>
      <p:grpSpPr>
        <a:xfrm>
          <a:off x="0" y="0"/>
          <a:ext cx="0" cy="0"/>
          <a:chOff x="0" y="0"/>
          <a:chExt cx="0" cy="0"/>
        </a:xfrm>
      </p:grpSpPr>
      <p:sp>
        <p:nvSpPr>
          <p:cNvPr id="4" name="Rectangle 3"/>
          <p:cNvSpPr/>
          <p:nvPr userDrawn="1"/>
        </p:nvSpPr>
        <p:spPr>
          <a:xfrm>
            <a:off x="1371600" y="381000"/>
            <a:ext cx="2555380" cy="769441"/>
          </a:xfrm>
          <a:prstGeom prst="rect">
            <a:avLst/>
          </a:prstGeom>
        </p:spPr>
        <p:txBody>
          <a:bodyPr wrap="none">
            <a:spAutoFit/>
          </a:bodyPr>
          <a:lstStyle/>
          <a:p>
            <a:r>
              <a:rPr lang="en-US" sz="4400" b="1" dirty="0" smtClean="0">
                <a:solidFill>
                  <a:prstClr val="white"/>
                </a:solidFill>
              </a:rPr>
              <a:t>Key Terms</a:t>
            </a:r>
            <a:endParaRPr lang="en-US" sz="4400" b="1" dirty="0">
              <a:solidFill>
                <a:prstClr val="white"/>
              </a:solidFill>
            </a:endParaRPr>
          </a:p>
        </p:txBody>
      </p:sp>
      <p:sp>
        <p:nvSpPr>
          <p:cNvPr id="5" name="Rectangle 4"/>
          <p:cNvSpPr/>
          <p:nvPr userDrawn="1"/>
        </p:nvSpPr>
        <p:spPr>
          <a:xfrm>
            <a:off x="304800" y="1828800"/>
            <a:ext cx="8534400" cy="4648200"/>
          </a:xfrm>
          <a:prstGeom prst="rect">
            <a:avLst/>
          </a:prstGeom>
          <a:solidFill>
            <a:srgbClr val="00133A"/>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ackgroundRemoval t="536" b="100000" l="0" r="100000">
                        <a14:foregroundMark x1="76000" y1="8393" x2="80000" y2="10179"/>
                        <a14:foregroundMark x1="80000" y1="11429" x2="84000" y2="24286"/>
                        <a14:foregroundMark x1="34000" y1="33036" x2="34000" y2="33036"/>
                      </a14:backgroundRemoval>
                    </a14:imgEffect>
                  </a14:imgLayer>
                </a14:imgProps>
              </a:ext>
              <a:ext uri="{28A0092B-C50C-407E-A947-70E740481C1C}">
                <a14:useLocalDpi xmlns:a14="http://schemas.microsoft.com/office/drawing/2010/main" val="0"/>
              </a:ext>
            </a:extLst>
          </a:blip>
          <a:stretch>
            <a:fillRect/>
          </a:stretch>
        </p:blipFill>
        <p:spPr>
          <a:xfrm>
            <a:off x="1219200" y="2463800"/>
            <a:ext cx="1905000" cy="3556000"/>
          </a:xfrm>
          <a:prstGeom prst="rect">
            <a:avLst/>
          </a:prstGeom>
        </p:spPr>
      </p:pic>
      <p:sp>
        <p:nvSpPr>
          <p:cNvPr id="11" name="Text Placeholder 10"/>
          <p:cNvSpPr>
            <a:spLocks noGrp="1"/>
          </p:cNvSpPr>
          <p:nvPr>
            <p:ph type="body" sz="quarter" idx="10" hasCustomPrompt="1"/>
          </p:nvPr>
        </p:nvSpPr>
        <p:spPr>
          <a:xfrm>
            <a:off x="4419600" y="4343400"/>
            <a:ext cx="2743200" cy="1066800"/>
          </a:xfrm>
          <a:noFill/>
          <a:ln>
            <a:noFill/>
          </a:ln>
        </p:spPr>
        <p:txBody>
          <a:bodyPr>
            <a:noAutofit/>
          </a:bodyPr>
          <a:lstStyle>
            <a:lvl1pPr marL="0" indent="0" algn="ctr">
              <a:buNone/>
              <a:defRPr sz="4400"/>
            </a:lvl1pPr>
          </a:lstStyle>
          <a:p>
            <a:pPr lvl="0"/>
            <a:r>
              <a:rPr lang="en-US" dirty="0" smtClean="0"/>
              <a:t>X-X</a:t>
            </a:r>
            <a:endParaRPr lang="en-US" dirty="0"/>
          </a:p>
        </p:txBody>
      </p:sp>
      <p:sp>
        <p:nvSpPr>
          <p:cNvPr id="9" name="Rectangle 8"/>
          <p:cNvSpPr/>
          <p:nvPr userDrawn="1"/>
        </p:nvSpPr>
        <p:spPr>
          <a:xfrm>
            <a:off x="3926980" y="2819400"/>
            <a:ext cx="3693020" cy="1785104"/>
          </a:xfrm>
          <a:prstGeom prst="rect">
            <a:avLst/>
          </a:prstGeom>
        </p:spPr>
        <p:txBody>
          <a:bodyPr wrap="square">
            <a:spAutoFit/>
          </a:bodyPr>
          <a:lstStyle/>
          <a:p>
            <a:pPr algn="ctr">
              <a:lnSpc>
                <a:spcPct val="125000"/>
              </a:lnSpc>
            </a:pPr>
            <a:r>
              <a:rPr lang="en-US" sz="4400" dirty="0" smtClean="0">
                <a:solidFill>
                  <a:prstClr val="white"/>
                </a:solidFill>
              </a:rPr>
              <a:t>CPS Key Term</a:t>
            </a:r>
          </a:p>
          <a:p>
            <a:pPr algn="ctr">
              <a:lnSpc>
                <a:spcPct val="125000"/>
              </a:lnSpc>
            </a:pPr>
            <a:r>
              <a:rPr lang="en-US" sz="4400" dirty="0" smtClean="0">
                <a:solidFill>
                  <a:prstClr val="white"/>
                </a:solidFill>
              </a:rPr>
              <a:t>Questions</a:t>
            </a:r>
            <a:endParaRPr lang="en-US" sz="4400" dirty="0">
              <a:solidFill>
                <a:prstClr val="white"/>
              </a:solidFill>
            </a:endParaRPr>
          </a:p>
        </p:txBody>
      </p:sp>
    </p:spTree>
    <p:extLst>
      <p:ext uri="{BB962C8B-B14F-4D97-AF65-F5344CB8AC3E}">
        <p14:creationId xmlns:p14="http://schemas.microsoft.com/office/powerpoint/2010/main" val="339494469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Terms Definitions">
    <p:spTree>
      <p:nvGrpSpPr>
        <p:cNvPr id="1" name=""/>
        <p:cNvGrpSpPr/>
        <p:nvPr/>
      </p:nvGrpSpPr>
      <p:grpSpPr>
        <a:xfrm>
          <a:off x="0" y="0"/>
          <a:ext cx="0" cy="0"/>
          <a:chOff x="0" y="0"/>
          <a:chExt cx="0" cy="0"/>
        </a:xfrm>
      </p:grpSpPr>
      <p:sp>
        <p:nvSpPr>
          <p:cNvPr id="2" name="Rectangle 1"/>
          <p:cNvSpPr>
            <a:spLocks noChangeAspect="1"/>
          </p:cNvSpPr>
          <p:nvPr userDrawn="1"/>
        </p:nvSpPr>
        <p:spPr bwMode="auto">
          <a:xfrm>
            <a:off x="301752" y="1830324"/>
            <a:ext cx="8531352" cy="4645152"/>
          </a:xfrm>
          <a:prstGeom prst="rect">
            <a:avLst/>
          </a:prstGeom>
          <a:solidFill>
            <a:srgbClr val="00133A"/>
          </a:solidFill>
          <a:ln w="38100">
            <a:solidFill>
              <a:srgbClr val="FFCC00"/>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
        <p:nvSpPr>
          <p:cNvPr id="4" name="Rectangle 3"/>
          <p:cNvSpPr/>
          <p:nvPr userDrawn="1"/>
        </p:nvSpPr>
        <p:spPr>
          <a:xfrm>
            <a:off x="1371600" y="381000"/>
            <a:ext cx="2555380" cy="769441"/>
          </a:xfrm>
          <a:prstGeom prst="rect">
            <a:avLst/>
          </a:prstGeom>
        </p:spPr>
        <p:txBody>
          <a:bodyPr wrap="none">
            <a:spAutoFit/>
          </a:bodyPr>
          <a:lstStyle/>
          <a:p>
            <a:r>
              <a:rPr lang="en-US" sz="4400" b="1" dirty="0" smtClean="0">
                <a:solidFill>
                  <a:prstClr val="white"/>
                </a:solidFill>
              </a:rPr>
              <a:t>Key Terms</a:t>
            </a:r>
            <a:endParaRPr lang="en-US" sz="4400" b="1" dirty="0">
              <a:solidFill>
                <a:prstClr val="white"/>
              </a:solidFill>
            </a:endParaRPr>
          </a:p>
        </p:txBody>
      </p:sp>
      <p:sp>
        <p:nvSpPr>
          <p:cNvPr id="8" name="Text Placeholder 7"/>
          <p:cNvSpPr>
            <a:spLocks noGrp="1"/>
          </p:cNvSpPr>
          <p:nvPr>
            <p:ph type="body" sz="quarter" idx="10" hasCustomPrompt="1"/>
          </p:nvPr>
        </p:nvSpPr>
        <p:spPr>
          <a:xfrm>
            <a:off x="533399" y="1981200"/>
            <a:ext cx="2971801" cy="430887"/>
          </a:xfrm>
          <a:noFill/>
          <a:ln>
            <a:noFill/>
          </a:ln>
        </p:spPr>
        <p:txBody>
          <a:bodyPr lIns="0" tIns="0" rIns="182880" bIns="0">
            <a:spAutoFit/>
          </a:bodyPr>
          <a:lstStyle>
            <a:lvl1pPr marL="0" indent="0">
              <a:lnSpc>
                <a:spcPct val="100000"/>
              </a:lnSpc>
              <a:spcBef>
                <a:spcPts val="0"/>
              </a:spcBef>
              <a:spcAft>
                <a:spcPts val="1800"/>
              </a:spcAft>
              <a:buClr>
                <a:schemeClr val="bg1"/>
              </a:buClr>
              <a:buNone/>
              <a:defRPr sz="2800" u="none">
                <a:solidFill>
                  <a:srgbClr val="FFCC00"/>
                </a:solidFill>
              </a:defRPr>
            </a:lvl1pPr>
          </a:lstStyle>
          <a:p>
            <a:pPr lvl="0"/>
            <a:r>
              <a:rPr lang="en-US" dirty="0" smtClean="0"/>
              <a:t>Term 1 -</a:t>
            </a:r>
          </a:p>
        </p:txBody>
      </p:sp>
      <p:sp>
        <p:nvSpPr>
          <p:cNvPr id="12" name="Text Placeholder 7"/>
          <p:cNvSpPr>
            <a:spLocks noGrp="1"/>
          </p:cNvSpPr>
          <p:nvPr>
            <p:ph type="body" sz="quarter" idx="11" hasCustomPrompt="1"/>
          </p:nvPr>
        </p:nvSpPr>
        <p:spPr>
          <a:xfrm>
            <a:off x="3505200" y="1981200"/>
            <a:ext cx="5183525" cy="430887"/>
          </a:xfrm>
          <a:noFill/>
          <a:ln>
            <a:noFill/>
          </a:ln>
        </p:spPr>
        <p:txBody>
          <a:bodyPr lIns="0" tIns="0" rIns="0" bIns="0">
            <a:spAutoFit/>
          </a:bodyPr>
          <a:lstStyle>
            <a:lvl1pPr marL="0" indent="0">
              <a:lnSpc>
                <a:spcPct val="100000"/>
              </a:lnSpc>
              <a:spcBef>
                <a:spcPts val="0"/>
              </a:spcBef>
              <a:spcAft>
                <a:spcPts val="1800"/>
              </a:spcAft>
              <a:buClr>
                <a:schemeClr val="bg1"/>
              </a:buClr>
              <a:buNone/>
              <a:defRPr sz="2800" baseline="0">
                <a:solidFill>
                  <a:schemeClr val="bg1"/>
                </a:solidFill>
              </a:defRPr>
            </a:lvl1pPr>
          </a:lstStyle>
          <a:p>
            <a:pPr lvl="0"/>
            <a:r>
              <a:rPr lang="en-US" dirty="0" smtClean="0"/>
              <a:t>Definition 1</a:t>
            </a:r>
          </a:p>
        </p:txBody>
      </p:sp>
    </p:spTree>
    <p:extLst>
      <p:ext uri="{BB962C8B-B14F-4D97-AF65-F5344CB8AC3E}">
        <p14:creationId xmlns:p14="http://schemas.microsoft.com/office/powerpoint/2010/main" val="26962466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 To Do">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1"/>
            <a:ext cx="9144000" cy="4343399"/>
          </a:xfrm>
          <a:ln>
            <a:noFill/>
          </a:ln>
        </p:spPr>
        <p:txBody>
          <a:bodyPr anchor="ctr">
            <a:normAutofit/>
          </a:bodyPr>
          <a:lstStyle>
            <a:lvl1pPr marL="0" indent="0">
              <a:buNone/>
              <a:defRPr sz="4000"/>
            </a:lvl1pPr>
          </a:lstStyle>
          <a:p>
            <a:pPr lvl="0"/>
            <a:r>
              <a:rPr lang="en-US" smtClean="0"/>
              <a:t>Click to edit Master text styles</a:t>
            </a:r>
          </a:p>
        </p:txBody>
      </p:sp>
      <p:sp>
        <p:nvSpPr>
          <p:cNvPr id="7" name="Rectangle 6"/>
          <p:cNvSpPr/>
          <p:nvPr userDrawn="1"/>
        </p:nvSpPr>
        <p:spPr bwMode="invGray">
          <a:xfrm>
            <a:off x="0" y="6096000"/>
            <a:ext cx="9144000" cy="46038"/>
          </a:xfrm>
          <a:prstGeom prst="rect">
            <a:avLst/>
          </a:prstGeom>
          <a:solidFill>
            <a:srgbClr val="FFCC00"/>
          </a:solidFill>
          <a:ln w="50800" cap="flat" cmpd="sng" algn="ctr">
            <a:solidFill>
              <a:srgbClr val="FFCC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userDrawn="1"/>
        </p:nvSpPr>
        <p:spPr>
          <a:xfrm>
            <a:off x="1371600" y="381000"/>
            <a:ext cx="6344878" cy="769441"/>
          </a:xfrm>
          <a:prstGeom prst="rect">
            <a:avLst/>
          </a:prstGeom>
        </p:spPr>
        <p:txBody>
          <a:bodyPr wrap="none">
            <a:spAutoFit/>
          </a:bodyPr>
          <a:lstStyle/>
          <a:p>
            <a:r>
              <a:rPr lang="en-US" sz="4400" b="1" dirty="0" smtClean="0">
                <a:solidFill>
                  <a:schemeClr val="bg1"/>
                </a:solidFill>
              </a:rPr>
              <a:t>What You Will Learn to Do</a:t>
            </a:r>
            <a:endParaRPr lang="en-US" sz="4400" b="1" dirty="0">
              <a:solidFill>
                <a:schemeClr val="bg1"/>
              </a:solidFill>
            </a:endParaRPr>
          </a:p>
        </p:txBody>
      </p:sp>
    </p:spTree>
    <p:extLst>
      <p:ext uri="{BB962C8B-B14F-4D97-AF65-F5344CB8AC3E}">
        <p14:creationId xmlns:p14="http://schemas.microsoft.com/office/powerpoint/2010/main" val="337669380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arm Up Question Indicator">
    <p:spTree>
      <p:nvGrpSpPr>
        <p:cNvPr id="1" name=""/>
        <p:cNvGrpSpPr/>
        <p:nvPr/>
      </p:nvGrpSpPr>
      <p:grpSpPr>
        <a:xfrm>
          <a:off x="0" y="0"/>
          <a:ext cx="0" cy="0"/>
          <a:chOff x="0" y="0"/>
          <a:chExt cx="0" cy="0"/>
        </a:xfrm>
      </p:grpSpPr>
      <p:sp>
        <p:nvSpPr>
          <p:cNvPr id="4" name="Rectangle 3"/>
          <p:cNvSpPr/>
          <p:nvPr userDrawn="1"/>
        </p:nvSpPr>
        <p:spPr>
          <a:xfrm>
            <a:off x="1371600" y="381000"/>
            <a:ext cx="4896405" cy="769441"/>
          </a:xfrm>
          <a:prstGeom prst="rect">
            <a:avLst/>
          </a:prstGeom>
        </p:spPr>
        <p:txBody>
          <a:bodyPr wrap="none">
            <a:spAutoFit/>
          </a:bodyPr>
          <a:lstStyle/>
          <a:p>
            <a:r>
              <a:rPr lang="en-US" sz="4400" b="1" dirty="0" smtClean="0">
                <a:solidFill>
                  <a:prstClr val="white"/>
                </a:solidFill>
              </a:rPr>
              <a:t>Warm Up Questions</a:t>
            </a:r>
            <a:endParaRPr lang="en-US" sz="4400" b="1" dirty="0">
              <a:solidFill>
                <a:prstClr val="white"/>
              </a:solidFill>
            </a:endParaRPr>
          </a:p>
        </p:txBody>
      </p:sp>
      <p:sp>
        <p:nvSpPr>
          <p:cNvPr id="5" name="Rectangle 4"/>
          <p:cNvSpPr/>
          <p:nvPr userDrawn="1"/>
        </p:nvSpPr>
        <p:spPr>
          <a:xfrm>
            <a:off x="304800" y="1828800"/>
            <a:ext cx="8534400" cy="4648200"/>
          </a:xfrm>
          <a:prstGeom prst="rect">
            <a:avLst/>
          </a:prstGeom>
          <a:solidFill>
            <a:srgbClr val="00133A"/>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ackgroundRemoval t="536" b="100000" l="0" r="100000">
                        <a14:foregroundMark x1="76000" y1="8393" x2="80000" y2="10179"/>
                        <a14:foregroundMark x1="80000" y1="11429" x2="84000" y2="24286"/>
                        <a14:foregroundMark x1="34000" y1="33036" x2="34000" y2="33036"/>
                      </a14:backgroundRemoval>
                    </a14:imgEffect>
                  </a14:imgLayer>
                </a14:imgProps>
              </a:ext>
              <a:ext uri="{28A0092B-C50C-407E-A947-70E740481C1C}">
                <a14:useLocalDpi xmlns:a14="http://schemas.microsoft.com/office/drawing/2010/main" val="0"/>
              </a:ext>
            </a:extLst>
          </a:blip>
          <a:stretch>
            <a:fillRect/>
          </a:stretch>
        </p:blipFill>
        <p:spPr>
          <a:xfrm>
            <a:off x="1219200" y="2463800"/>
            <a:ext cx="1905000" cy="3556000"/>
          </a:xfrm>
          <a:prstGeom prst="rect">
            <a:avLst/>
          </a:prstGeom>
        </p:spPr>
      </p:pic>
      <p:sp>
        <p:nvSpPr>
          <p:cNvPr id="11" name="Text Placeholder 10"/>
          <p:cNvSpPr>
            <a:spLocks noGrp="1"/>
          </p:cNvSpPr>
          <p:nvPr>
            <p:ph type="body" sz="quarter" idx="10" hasCustomPrompt="1"/>
          </p:nvPr>
        </p:nvSpPr>
        <p:spPr>
          <a:xfrm>
            <a:off x="4419600" y="4343400"/>
            <a:ext cx="2743200" cy="1066800"/>
          </a:xfrm>
          <a:noFill/>
          <a:ln>
            <a:noFill/>
          </a:ln>
        </p:spPr>
        <p:txBody>
          <a:bodyPr>
            <a:noAutofit/>
          </a:bodyPr>
          <a:lstStyle>
            <a:lvl1pPr marL="0" indent="0" algn="ctr">
              <a:buNone/>
              <a:defRPr sz="4400"/>
            </a:lvl1pPr>
          </a:lstStyle>
          <a:p>
            <a:pPr lvl="0"/>
            <a:r>
              <a:rPr lang="en-US" dirty="0" smtClean="0"/>
              <a:t>X-X</a:t>
            </a:r>
            <a:endParaRPr lang="en-US" dirty="0"/>
          </a:p>
        </p:txBody>
      </p:sp>
      <p:sp>
        <p:nvSpPr>
          <p:cNvPr id="9" name="Rectangle 8"/>
          <p:cNvSpPr/>
          <p:nvPr userDrawn="1"/>
        </p:nvSpPr>
        <p:spPr>
          <a:xfrm>
            <a:off x="3926980" y="2819400"/>
            <a:ext cx="3693020" cy="1785104"/>
          </a:xfrm>
          <a:prstGeom prst="rect">
            <a:avLst/>
          </a:prstGeom>
        </p:spPr>
        <p:txBody>
          <a:bodyPr wrap="square">
            <a:spAutoFit/>
          </a:bodyPr>
          <a:lstStyle/>
          <a:p>
            <a:pPr algn="ctr">
              <a:lnSpc>
                <a:spcPct val="125000"/>
              </a:lnSpc>
            </a:pPr>
            <a:r>
              <a:rPr lang="en-US" sz="4400" dirty="0" smtClean="0">
                <a:solidFill>
                  <a:prstClr val="white"/>
                </a:solidFill>
              </a:rPr>
              <a:t>CPS Lesson</a:t>
            </a:r>
          </a:p>
          <a:p>
            <a:pPr algn="ctr">
              <a:lnSpc>
                <a:spcPct val="125000"/>
              </a:lnSpc>
            </a:pPr>
            <a:r>
              <a:rPr lang="en-US" sz="4400" dirty="0" smtClean="0">
                <a:solidFill>
                  <a:prstClr val="white"/>
                </a:solidFill>
              </a:rPr>
              <a:t>Questions</a:t>
            </a:r>
            <a:endParaRPr lang="en-US" sz="4400" dirty="0">
              <a:solidFill>
                <a:prstClr val="white"/>
              </a:solidFill>
            </a:endParaRPr>
          </a:p>
        </p:txBody>
      </p:sp>
    </p:spTree>
    <p:extLst>
      <p:ext uri="{BB962C8B-B14F-4D97-AF65-F5344CB8AC3E}">
        <p14:creationId xmlns:p14="http://schemas.microsoft.com/office/powerpoint/2010/main" val="212718497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ening Queestion">
    <p:spTree>
      <p:nvGrpSpPr>
        <p:cNvPr id="1" name=""/>
        <p:cNvGrpSpPr/>
        <p:nvPr/>
      </p:nvGrpSpPr>
      <p:grpSpPr>
        <a:xfrm>
          <a:off x="0" y="0"/>
          <a:ext cx="0" cy="0"/>
          <a:chOff x="0" y="0"/>
          <a:chExt cx="0" cy="0"/>
        </a:xfrm>
      </p:grpSpPr>
      <p:sp>
        <p:nvSpPr>
          <p:cNvPr id="4" name="Rectangle 3"/>
          <p:cNvSpPr/>
          <p:nvPr userDrawn="1"/>
        </p:nvSpPr>
        <p:spPr>
          <a:xfrm>
            <a:off x="1371600" y="381000"/>
            <a:ext cx="4423070" cy="769441"/>
          </a:xfrm>
          <a:prstGeom prst="rect">
            <a:avLst/>
          </a:prstGeom>
        </p:spPr>
        <p:txBody>
          <a:bodyPr wrap="none">
            <a:spAutoFit/>
          </a:bodyPr>
          <a:lstStyle/>
          <a:p>
            <a:r>
              <a:rPr lang="en-US" sz="4400" b="1" dirty="0" smtClean="0">
                <a:solidFill>
                  <a:prstClr val="white"/>
                </a:solidFill>
              </a:rPr>
              <a:t>Opening Question</a:t>
            </a:r>
            <a:endParaRPr lang="en-US" sz="4400" b="1" dirty="0">
              <a:solidFill>
                <a:prstClr val="white"/>
              </a:solidFill>
            </a:endParaRPr>
          </a:p>
        </p:txBody>
      </p:sp>
      <p:sp>
        <p:nvSpPr>
          <p:cNvPr id="3" name="Content Placeholder 2"/>
          <p:cNvSpPr>
            <a:spLocks noGrp="1"/>
          </p:cNvSpPr>
          <p:nvPr>
            <p:ph sz="quarter" idx="10" hasCustomPrompt="1"/>
          </p:nvPr>
        </p:nvSpPr>
        <p:spPr>
          <a:xfrm>
            <a:off x="304800" y="1828800"/>
            <a:ext cx="4191000" cy="4495800"/>
          </a:xfrm>
        </p:spPr>
        <p:txBody>
          <a:bodyPr lIns="274320" tIns="274320" rIns="274320" bIns="274320" anchor="ctr">
            <a:normAutofit/>
          </a:bodyPr>
          <a:lstStyle>
            <a:lvl1pPr marL="0" indent="0">
              <a:buNone/>
              <a:defRPr sz="3600" baseline="0"/>
            </a:lvl1pPr>
          </a:lstStyle>
          <a:p>
            <a:pPr lvl="0"/>
            <a:r>
              <a:rPr lang="en-US" dirty="0" smtClean="0"/>
              <a:t>Text for opening question here…</a:t>
            </a:r>
          </a:p>
        </p:txBody>
      </p:sp>
      <p:pic>
        <p:nvPicPr>
          <p:cNvPr id="9"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11713" y="1752600"/>
            <a:ext cx="410368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66675" y="6343650"/>
            <a:ext cx="5153025" cy="400110"/>
          </a:xfrm>
          <a:prstGeom prst="rect">
            <a:avLst/>
          </a:prstGeom>
          <a:noFill/>
          <a:ln w="9525">
            <a:noFill/>
            <a:miter lim="800000"/>
            <a:headEnd/>
            <a:tailEnd/>
          </a:ln>
        </p:spPr>
        <p:txBody>
          <a:bodyPr wrap="square">
            <a:spAutoFit/>
          </a:bodyPr>
          <a:lstStyle/>
          <a:p>
            <a:pPr algn="ctr">
              <a:defRPr/>
            </a:pPr>
            <a:r>
              <a:rPr lang="en-US" sz="2000" b="1" dirty="0">
                <a:solidFill>
                  <a:srgbClr val="100C20"/>
                </a:solidFill>
              </a:rPr>
              <a:t>(Use CPS </a:t>
            </a:r>
            <a:r>
              <a:rPr lang="en-US" sz="2000" b="1" dirty="0" smtClean="0">
                <a:solidFill>
                  <a:srgbClr val="100C20"/>
                </a:solidFill>
              </a:rPr>
              <a:t>“Pick </a:t>
            </a:r>
            <a:r>
              <a:rPr lang="en-US" sz="2000" b="1" dirty="0">
                <a:solidFill>
                  <a:srgbClr val="100C20"/>
                </a:solidFill>
              </a:rPr>
              <a:t>a </a:t>
            </a:r>
            <a:r>
              <a:rPr lang="en-US" sz="2000" b="1" dirty="0" smtClean="0">
                <a:solidFill>
                  <a:srgbClr val="100C20"/>
                </a:solidFill>
              </a:rPr>
              <a:t>Student“ </a:t>
            </a:r>
            <a:r>
              <a:rPr lang="en-US" sz="2000" b="1" dirty="0">
                <a:solidFill>
                  <a:srgbClr val="100C20"/>
                </a:solidFill>
              </a:rPr>
              <a:t>for this question.)</a:t>
            </a:r>
          </a:p>
        </p:txBody>
      </p:sp>
      <p:sp>
        <p:nvSpPr>
          <p:cNvPr id="11" name="Bent-Up Arrow 10"/>
          <p:cNvSpPr/>
          <p:nvPr userDrawn="1"/>
        </p:nvSpPr>
        <p:spPr>
          <a:xfrm rot="10800000" flipH="1">
            <a:off x="5029200" y="6505605"/>
            <a:ext cx="552451" cy="342870"/>
          </a:xfrm>
          <a:prstGeom prst="bentUpArrow">
            <a:avLst/>
          </a:prstGeom>
          <a:solidFill>
            <a:srgbClr val="FFCC00"/>
          </a:solidFill>
          <a:ln w="3175">
            <a:solidFill>
              <a:srgbClr val="0013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69611321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eck On Learning Indicator">
    <p:spTree>
      <p:nvGrpSpPr>
        <p:cNvPr id="1" name=""/>
        <p:cNvGrpSpPr/>
        <p:nvPr/>
      </p:nvGrpSpPr>
      <p:grpSpPr>
        <a:xfrm>
          <a:off x="0" y="0"/>
          <a:ext cx="0" cy="0"/>
          <a:chOff x="0" y="0"/>
          <a:chExt cx="0" cy="0"/>
        </a:xfrm>
      </p:grpSpPr>
      <p:sp>
        <p:nvSpPr>
          <p:cNvPr id="4" name="Rectangle 3"/>
          <p:cNvSpPr/>
          <p:nvPr userDrawn="1"/>
        </p:nvSpPr>
        <p:spPr>
          <a:xfrm>
            <a:off x="1371600" y="381000"/>
            <a:ext cx="7013523" cy="769441"/>
          </a:xfrm>
          <a:prstGeom prst="rect">
            <a:avLst/>
          </a:prstGeom>
        </p:spPr>
        <p:txBody>
          <a:bodyPr wrap="none">
            <a:spAutoFit/>
          </a:bodyPr>
          <a:lstStyle/>
          <a:p>
            <a:r>
              <a:rPr lang="en-US" sz="4400" b="1" dirty="0" smtClean="0">
                <a:solidFill>
                  <a:prstClr val="white"/>
                </a:solidFill>
              </a:rPr>
              <a:t>Check On Learning Questions</a:t>
            </a:r>
            <a:endParaRPr lang="en-US" sz="4400" b="1" dirty="0">
              <a:solidFill>
                <a:prstClr val="white"/>
              </a:solidFill>
            </a:endParaRPr>
          </a:p>
        </p:txBody>
      </p:sp>
      <p:sp>
        <p:nvSpPr>
          <p:cNvPr id="5" name="Rectangle 4"/>
          <p:cNvSpPr/>
          <p:nvPr userDrawn="1"/>
        </p:nvSpPr>
        <p:spPr>
          <a:xfrm>
            <a:off x="304800" y="1828800"/>
            <a:ext cx="8534400" cy="4648200"/>
          </a:xfrm>
          <a:prstGeom prst="rect">
            <a:avLst/>
          </a:prstGeom>
          <a:solidFill>
            <a:srgbClr val="00133A"/>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ackgroundRemoval t="536" b="100000" l="0" r="100000">
                        <a14:foregroundMark x1="76000" y1="8393" x2="80000" y2="10179"/>
                        <a14:foregroundMark x1="80000" y1="11429" x2="84000" y2="24286"/>
                        <a14:foregroundMark x1="34000" y1="33036" x2="34000" y2="33036"/>
                      </a14:backgroundRemoval>
                    </a14:imgEffect>
                  </a14:imgLayer>
                </a14:imgProps>
              </a:ext>
              <a:ext uri="{28A0092B-C50C-407E-A947-70E740481C1C}">
                <a14:useLocalDpi xmlns:a14="http://schemas.microsoft.com/office/drawing/2010/main" val="0"/>
              </a:ext>
            </a:extLst>
          </a:blip>
          <a:stretch>
            <a:fillRect/>
          </a:stretch>
        </p:blipFill>
        <p:spPr>
          <a:xfrm>
            <a:off x="1219200" y="2463800"/>
            <a:ext cx="1905000" cy="3556000"/>
          </a:xfrm>
          <a:prstGeom prst="rect">
            <a:avLst/>
          </a:prstGeom>
        </p:spPr>
      </p:pic>
      <p:sp>
        <p:nvSpPr>
          <p:cNvPr id="11" name="Text Placeholder 10"/>
          <p:cNvSpPr>
            <a:spLocks noGrp="1"/>
          </p:cNvSpPr>
          <p:nvPr>
            <p:ph type="body" sz="quarter" idx="10" hasCustomPrompt="1"/>
          </p:nvPr>
        </p:nvSpPr>
        <p:spPr>
          <a:xfrm>
            <a:off x="4419600" y="4343400"/>
            <a:ext cx="2743200" cy="1066800"/>
          </a:xfrm>
          <a:noFill/>
          <a:ln>
            <a:noFill/>
          </a:ln>
        </p:spPr>
        <p:txBody>
          <a:bodyPr>
            <a:noAutofit/>
          </a:bodyPr>
          <a:lstStyle>
            <a:lvl1pPr marL="0" indent="0" algn="ctr">
              <a:buNone/>
              <a:defRPr sz="4400"/>
            </a:lvl1pPr>
          </a:lstStyle>
          <a:p>
            <a:pPr lvl="0"/>
            <a:r>
              <a:rPr lang="en-US" dirty="0" smtClean="0"/>
              <a:t>X-X</a:t>
            </a:r>
            <a:endParaRPr lang="en-US" dirty="0"/>
          </a:p>
        </p:txBody>
      </p:sp>
      <p:sp>
        <p:nvSpPr>
          <p:cNvPr id="9" name="Rectangle 8"/>
          <p:cNvSpPr/>
          <p:nvPr userDrawn="1"/>
        </p:nvSpPr>
        <p:spPr>
          <a:xfrm>
            <a:off x="3926980" y="2819400"/>
            <a:ext cx="3693020" cy="1785104"/>
          </a:xfrm>
          <a:prstGeom prst="rect">
            <a:avLst/>
          </a:prstGeom>
        </p:spPr>
        <p:txBody>
          <a:bodyPr wrap="square">
            <a:spAutoFit/>
          </a:bodyPr>
          <a:lstStyle/>
          <a:p>
            <a:pPr algn="ctr">
              <a:lnSpc>
                <a:spcPct val="125000"/>
              </a:lnSpc>
            </a:pPr>
            <a:r>
              <a:rPr lang="en-US" sz="4400" dirty="0" smtClean="0">
                <a:solidFill>
                  <a:prstClr val="white"/>
                </a:solidFill>
              </a:rPr>
              <a:t>CPS Lesson</a:t>
            </a:r>
          </a:p>
          <a:p>
            <a:pPr algn="ctr">
              <a:lnSpc>
                <a:spcPct val="125000"/>
              </a:lnSpc>
            </a:pPr>
            <a:r>
              <a:rPr lang="en-US" sz="4400" dirty="0" smtClean="0">
                <a:solidFill>
                  <a:prstClr val="white"/>
                </a:solidFill>
              </a:rPr>
              <a:t>Questions</a:t>
            </a:r>
            <a:endParaRPr lang="en-US" sz="4400" dirty="0">
              <a:solidFill>
                <a:prstClr val="white"/>
              </a:solidFill>
            </a:endParaRPr>
          </a:p>
        </p:txBody>
      </p:sp>
    </p:spTree>
    <p:extLst>
      <p:ext uri="{BB962C8B-B14F-4D97-AF65-F5344CB8AC3E}">
        <p14:creationId xmlns:p14="http://schemas.microsoft.com/office/powerpoint/2010/main" val="152057048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Question Indicator">
    <p:spTree>
      <p:nvGrpSpPr>
        <p:cNvPr id="1" name=""/>
        <p:cNvGrpSpPr/>
        <p:nvPr/>
      </p:nvGrpSpPr>
      <p:grpSpPr>
        <a:xfrm>
          <a:off x="0" y="0"/>
          <a:ext cx="0" cy="0"/>
          <a:chOff x="0" y="0"/>
          <a:chExt cx="0" cy="0"/>
        </a:xfrm>
      </p:grpSpPr>
      <p:sp>
        <p:nvSpPr>
          <p:cNvPr id="4" name="Rectangle 3"/>
          <p:cNvSpPr/>
          <p:nvPr userDrawn="1"/>
        </p:nvSpPr>
        <p:spPr>
          <a:xfrm>
            <a:off x="1371600" y="381000"/>
            <a:ext cx="4339714" cy="769441"/>
          </a:xfrm>
          <a:prstGeom prst="rect">
            <a:avLst/>
          </a:prstGeom>
        </p:spPr>
        <p:txBody>
          <a:bodyPr wrap="none">
            <a:spAutoFit/>
          </a:bodyPr>
          <a:lstStyle/>
          <a:p>
            <a:r>
              <a:rPr lang="en-US" sz="4400" b="1" dirty="0" smtClean="0">
                <a:solidFill>
                  <a:prstClr val="white"/>
                </a:solidFill>
              </a:rPr>
              <a:t>Closing Questions</a:t>
            </a:r>
            <a:endParaRPr lang="en-US" sz="4400" b="1" dirty="0">
              <a:solidFill>
                <a:prstClr val="white"/>
              </a:solidFill>
            </a:endParaRPr>
          </a:p>
        </p:txBody>
      </p:sp>
      <p:sp>
        <p:nvSpPr>
          <p:cNvPr id="5" name="Rectangle 4"/>
          <p:cNvSpPr/>
          <p:nvPr userDrawn="1"/>
        </p:nvSpPr>
        <p:spPr>
          <a:xfrm>
            <a:off x="304800" y="1828800"/>
            <a:ext cx="8534400" cy="4648200"/>
          </a:xfrm>
          <a:prstGeom prst="rect">
            <a:avLst/>
          </a:prstGeom>
          <a:solidFill>
            <a:srgbClr val="00133A"/>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ackgroundRemoval t="536" b="100000" l="0" r="100000">
                        <a14:foregroundMark x1="76000" y1="8393" x2="80000" y2="10179"/>
                        <a14:foregroundMark x1="80000" y1="11429" x2="84000" y2="24286"/>
                        <a14:foregroundMark x1="34000" y1="33036" x2="34000" y2="33036"/>
                      </a14:backgroundRemoval>
                    </a14:imgEffect>
                  </a14:imgLayer>
                </a14:imgProps>
              </a:ext>
              <a:ext uri="{28A0092B-C50C-407E-A947-70E740481C1C}">
                <a14:useLocalDpi xmlns:a14="http://schemas.microsoft.com/office/drawing/2010/main" val="0"/>
              </a:ext>
            </a:extLst>
          </a:blip>
          <a:stretch>
            <a:fillRect/>
          </a:stretch>
        </p:blipFill>
        <p:spPr>
          <a:xfrm>
            <a:off x="1219200" y="2463800"/>
            <a:ext cx="1905000" cy="3556000"/>
          </a:xfrm>
          <a:prstGeom prst="rect">
            <a:avLst/>
          </a:prstGeom>
        </p:spPr>
      </p:pic>
      <p:sp>
        <p:nvSpPr>
          <p:cNvPr id="11" name="Text Placeholder 10"/>
          <p:cNvSpPr>
            <a:spLocks noGrp="1"/>
          </p:cNvSpPr>
          <p:nvPr>
            <p:ph type="body" sz="quarter" idx="10" hasCustomPrompt="1"/>
          </p:nvPr>
        </p:nvSpPr>
        <p:spPr>
          <a:xfrm>
            <a:off x="4419600" y="4343400"/>
            <a:ext cx="2743200" cy="1066800"/>
          </a:xfrm>
          <a:noFill/>
          <a:ln>
            <a:noFill/>
          </a:ln>
        </p:spPr>
        <p:txBody>
          <a:bodyPr>
            <a:noAutofit/>
          </a:bodyPr>
          <a:lstStyle>
            <a:lvl1pPr marL="0" indent="0" algn="ctr">
              <a:buNone/>
              <a:defRPr sz="4400"/>
            </a:lvl1pPr>
          </a:lstStyle>
          <a:p>
            <a:pPr lvl="0"/>
            <a:r>
              <a:rPr lang="en-US" dirty="0" smtClean="0"/>
              <a:t>X-X</a:t>
            </a:r>
            <a:endParaRPr lang="en-US" dirty="0"/>
          </a:p>
        </p:txBody>
      </p:sp>
      <p:sp>
        <p:nvSpPr>
          <p:cNvPr id="9" name="Rectangle 8"/>
          <p:cNvSpPr/>
          <p:nvPr userDrawn="1"/>
        </p:nvSpPr>
        <p:spPr>
          <a:xfrm>
            <a:off x="3926980" y="2819400"/>
            <a:ext cx="3693020" cy="1785104"/>
          </a:xfrm>
          <a:prstGeom prst="rect">
            <a:avLst/>
          </a:prstGeom>
        </p:spPr>
        <p:txBody>
          <a:bodyPr wrap="square">
            <a:spAutoFit/>
          </a:bodyPr>
          <a:lstStyle/>
          <a:p>
            <a:pPr algn="ctr">
              <a:lnSpc>
                <a:spcPct val="125000"/>
              </a:lnSpc>
            </a:pPr>
            <a:r>
              <a:rPr lang="en-US" sz="4400" dirty="0" smtClean="0">
                <a:solidFill>
                  <a:prstClr val="white"/>
                </a:solidFill>
              </a:rPr>
              <a:t>CPS Lesson</a:t>
            </a:r>
          </a:p>
          <a:p>
            <a:pPr algn="ctr">
              <a:lnSpc>
                <a:spcPct val="125000"/>
              </a:lnSpc>
            </a:pPr>
            <a:r>
              <a:rPr lang="en-US" sz="4400" dirty="0" smtClean="0">
                <a:solidFill>
                  <a:prstClr val="white"/>
                </a:solidFill>
              </a:rPr>
              <a:t>Questions</a:t>
            </a:r>
            <a:endParaRPr lang="en-US" sz="4400" dirty="0">
              <a:solidFill>
                <a:prstClr val="white"/>
              </a:solidFill>
            </a:endParaRPr>
          </a:p>
        </p:txBody>
      </p:sp>
    </p:spTree>
    <p:extLst>
      <p:ext uri="{BB962C8B-B14F-4D97-AF65-F5344CB8AC3E}">
        <p14:creationId xmlns:p14="http://schemas.microsoft.com/office/powerpoint/2010/main" val="355007402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view Queestion">
    <p:spTree>
      <p:nvGrpSpPr>
        <p:cNvPr id="1" name=""/>
        <p:cNvGrpSpPr/>
        <p:nvPr/>
      </p:nvGrpSpPr>
      <p:grpSpPr>
        <a:xfrm>
          <a:off x="0" y="0"/>
          <a:ext cx="0" cy="0"/>
          <a:chOff x="0" y="0"/>
          <a:chExt cx="0" cy="0"/>
        </a:xfrm>
      </p:grpSpPr>
      <p:sp>
        <p:nvSpPr>
          <p:cNvPr id="4" name="Rectangle 3"/>
          <p:cNvSpPr/>
          <p:nvPr userDrawn="1"/>
        </p:nvSpPr>
        <p:spPr>
          <a:xfrm>
            <a:off x="1371600" y="381000"/>
            <a:ext cx="4139979" cy="769441"/>
          </a:xfrm>
          <a:prstGeom prst="rect">
            <a:avLst/>
          </a:prstGeom>
        </p:spPr>
        <p:txBody>
          <a:bodyPr wrap="none">
            <a:spAutoFit/>
          </a:bodyPr>
          <a:lstStyle/>
          <a:p>
            <a:r>
              <a:rPr lang="en-US" sz="4400" b="1" dirty="0" smtClean="0">
                <a:solidFill>
                  <a:prstClr val="white"/>
                </a:solidFill>
              </a:rPr>
              <a:t>Review Question</a:t>
            </a:r>
            <a:endParaRPr lang="en-US" sz="4400" b="1" dirty="0">
              <a:solidFill>
                <a:prstClr val="white"/>
              </a:solidFill>
            </a:endParaRPr>
          </a:p>
        </p:txBody>
      </p:sp>
      <p:sp>
        <p:nvSpPr>
          <p:cNvPr id="3" name="Content Placeholder 2"/>
          <p:cNvSpPr>
            <a:spLocks noGrp="1"/>
          </p:cNvSpPr>
          <p:nvPr>
            <p:ph sz="quarter" idx="10" hasCustomPrompt="1"/>
          </p:nvPr>
        </p:nvSpPr>
        <p:spPr>
          <a:xfrm>
            <a:off x="304800" y="1828800"/>
            <a:ext cx="4191000" cy="4495800"/>
          </a:xfrm>
        </p:spPr>
        <p:txBody>
          <a:bodyPr lIns="274320" tIns="274320" rIns="274320" bIns="274320" anchor="ctr">
            <a:normAutofit/>
          </a:bodyPr>
          <a:lstStyle>
            <a:lvl1pPr marL="0" indent="0">
              <a:buNone/>
              <a:defRPr sz="3600" baseline="0"/>
            </a:lvl1pPr>
          </a:lstStyle>
          <a:p>
            <a:pPr lvl="0"/>
            <a:r>
              <a:rPr lang="en-US" dirty="0" smtClean="0"/>
              <a:t>Text for review question here…</a:t>
            </a:r>
          </a:p>
        </p:txBody>
      </p:sp>
      <p:pic>
        <p:nvPicPr>
          <p:cNvPr id="9"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11713" y="1752600"/>
            <a:ext cx="410368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66675" y="6343650"/>
            <a:ext cx="5153025" cy="400110"/>
          </a:xfrm>
          <a:prstGeom prst="rect">
            <a:avLst/>
          </a:prstGeom>
          <a:noFill/>
          <a:ln w="9525">
            <a:noFill/>
            <a:miter lim="800000"/>
            <a:headEnd/>
            <a:tailEnd/>
          </a:ln>
        </p:spPr>
        <p:txBody>
          <a:bodyPr wrap="square">
            <a:spAutoFit/>
          </a:bodyPr>
          <a:lstStyle/>
          <a:p>
            <a:pPr algn="ctr">
              <a:defRPr/>
            </a:pPr>
            <a:r>
              <a:rPr lang="en-US" sz="2000" b="1" dirty="0">
                <a:solidFill>
                  <a:srgbClr val="100C20"/>
                </a:solidFill>
              </a:rPr>
              <a:t>(Use CPS </a:t>
            </a:r>
            <a:r>
              <a:rPr lang="en-US" sz="2000" b="1" dirty="0" smtClean="0">
                <a:solidFill>
                  <a:srgbClr val="100C20"/>
                </a:solidFill>
              </a:rPr>
              <a:t>“Pick </a:t>
            </a:r>
            <a:r>
              <a:rPr lang="en-US" sz="2000" b="1" dirty="0">
                <a:solidFill>
                  <a:srgbClr val="100C20"/>
                </a:solidFill>
              </a:rPr>
              <a:t>a </a:t>
            </a:r>
            <a:r>
              <a:rPr lang="en-US" sz="2000" b="1" dirty="0" smtClean="0">
                <a:solidFill>
                  <a:srgbClr val="100C20"/>
                </a:solidFill>
              </a:rPr>
              <a:t>Student“ </a:t>
            </a:r>
            <a:r>
              <a:rPr lang="en-US" sz="2000" b="1" dirty="0">
                <a:solidFill>
                  <a:srgbClr val="100C20"/>
                </a:solidFill>
              </a:rPr>
              <a:t>for this question.)</a:t>
            </a:r>
          </a:p>
        </p:txBody>
      </p:sp>
      <p:sp>
        <p:nvSpPr>
          <p:cNvPr id="11" name="Bent-Up Arrow 10"/>
          <p:cNvSpPr/>
          <p:nvPr userDrawn="1"/>
        </p:nvSpPr>
        <p:spPr>
          <a:xfrm rot="10800000" flipH="1">
            <a:off x="5029200" y="6505605"/>
            <a:ext cx="552451" cy="342870"/>
          </a:xfrm>
          <a:prstGeom prst="bentUpArrow">
            <a:avLst/>
          </a:prstGeom>
          <a:solidFill>
            <a:srgbClr val="FFCC00"/>
          </a:solidFill>
          <a:ln w="3175">
            <a:solidFill>
              <a:srgbClr val="0013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76213672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Rectangle 1"/>
          <p:cNvSpPr/>
          <p:nvPr userDrawn="1"/>
        </p:nvSpPr>
        <p:spPr>
          <a:xfrm>
            <a:off x="160284" y="1757855"/>
            <a:ext cx="8823432" cy="4953000"/>
          </a:xfrm>
          <a:prstGeom prst="rect">
            <a:avLst/>
          </a:prstGeom>
          <a:solidFill>
            <a:srgbClr val="00133A"/>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 Placeholder 2"/>
          <p:cNvSpPr>
            <a:spLocks noGrp="1"/>
          </p:cNvSpPr>
          <p:nvPr>
            <p:ph type="body" sz="quarter" idx="12" hasCustomPrompt="1"/>
          </p:nvPr>
        </p:nvSpPr>
        <p:spPr>
          <a:xfrm>
            <a:off x="1447800" y="152400"/>
            <a:ext cx="7315200" cy="609600"/>
          </a:xfrm>
          <a:noFill/>
          <a:ln>
            <a:noFill/>
          </a:ln>
        </p:spPr>
        <p:txBody>
          <a:bodyPr lIns="0" tIns="0" rIns="0" bIns="0"/>
          <a:lstStyle>
            <a:lvl1pPr marL="0" indent="0">
              <a:buNone/>
              <a:defRPr b="1" baseline="0"/>
            </a:lvl1pPr>
          </a:lstStyle>
          <a:p>
            <a:pPr lvl="0"/>
            <a:r>
              <a:rPr lang="en-US" dirty="0" smtClean="0"/>
              <a:t>NJROTC and Your Future</a:t>
            </a:r>
            <a:endParaRPr lang="en-US" dirty="0"/>
          </a:p>
        </p:txBody>
      </p:sp>
      <p:sp>
        <p:nvSpPr>
          <p:cNvPr id="9" name="Text Placeholder 2"/>
          <p:cNvSpPr>
            <a:spLocks noGrp="1"/>
          </p:cNvSpPr>
          <p:nvPr>
            <p:ph type="body" sz="quarter" idx="13" hasCustomPrompt="1"/>
          </p:nvPr>
        </p:nvSpPr>
        <p:spPr>
          <a:xfrm>
            <a:off x="1447800" y="762000"/>
            <a:ext cx="5410200" cy="609600"/>
          </a:xfrm>
          <a:noFill/>
          <a:ln>
            <a:noFill/>
          </a:ln>
        </p:spPr>
        <p:txBody>
          <a:bodyPr lIns="0" tIns="0" rIns="0" bIns="0">
            <a:normAutofit/>
          </a:bodyPr>
          <a:lstStyle>
            <a:lvl1pPr marL="0" indent="0">
              <a:buNone/>
              <a:defRPr sz="3200" b="1">
                <a:solidFill>
                  <a:srgbClr val="FFC000"/>
                </a:solidFill>
              </a:defRPr>
            </a:lvl1pPr>
          </a:lstStyle>
          <a:p>
            <a:pPr lvl="0"/>
            <a:r>
              <a:rPr lang="en-US" dirty="0" smtClean="0"/>
              <a:t>National Defense</a:t>
            </a:r>
            <a:endParaRPr lang="en-US" dirty="0"/>
          </a:p>
        </p:txBody>
      </p:sp>
    </p:spTree>
    <p:extLst>
      <p:ext uri="{BB962C8B-B14F-4D97-AF65-F5344CB8AC3E}">
        <p14:creationId xmlns:p14="http://schemas.microsoft.com/office/powerpoint/2010/main" val="355535789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5" name="Rectangle 4"/>
          <p:cNvSpPr/>
          <p:nvPr userDrawn="1"/>
        </p:nvSpPr>
        <p:spPr>
          <a:xfrm>
            <a:off x="1371600" y="381000"/>
            <a:ext cx="2800831" cy="769441"/>
          </a:xfrm>
          <a:prstGeom prst="rect">
            <a:avLst/>
          </a:prstGeom>
        </p:spPr>
        <p:txBody>
          <a:bodyPr wrap="none">
            <a:spAutoFit/>
          </a:bodyPr>
          <a:lstStyle/>
          <a:p>
            <a:r>
              <a:rPr lang="en-US" sz="4400" b="1" dirty="0" smtClean="0">
                <a:solidFill>
                  <a:prstClr val="white"/>
                </a:solidFill>
              </a:rPr>
              <a:t>Questions?</a:t>
            </a:r>
            <a:endParaRPr lang="en-US" sz="4400" b="1" dirty="0">
              <a:solidFill>
                <a:prstClr val="white"/>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3640" y="1823112"/>
            <a:ext cx="6553200" cy="4800600"/>
          </a:xfrm>
          <a:prstGeom prst="rect">
            <a:avLst/>
          </a:prstGeom>
        </p:spPr>
      </p:pic>
      <p:sp>
        <p:nvSpPr>
          <p:cNvPr id="7" name="Rectangle 6"/>
          <p:cNvSpPr/>
          <p:nvPr userDrawn="1"/>
        </p:nvSpPr>
        <p:spPr>
          <a:xfrm>
            <a:off x="1230576" y="1786762"/>
            <a:ext cx="6694224" cy="4884248"/>
          </a:xfrm>
          <a:prstGeom prst="rect">
            <a:avLst/>
          </a:prstGeom>
          <a:no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93948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pyright Info">
    <p:spTree>
      <p:nvGrpSpPr>
        <p:cNvPr id="1" name=""/>
        <p:cNvGrpSpPr/>
        <p:nvPr/>
      </p:nvGrpSpPr>
      <p:grpSpPr>
        <a:xfrm>
          <a:off x="0" y="0"/>
          <a:ext cx="0" cy="0"/>
          <a:chOff x="0" y="0"/>
          <a:chExt cx="0" cy="0"/>
        </a:xfrm>
      </p:grpSpPr>
      <p:sp>
        <p:nvSpPr>
          <p:cNvPr id="7" name="Rectangle 6"/>
          <p:cNvSpPr/>
          <p:nvPr userDrawn="1"/>
        </p:nvSpPr>
        <p:spPr bwMode="invGray">
          <a:xfrm>
            <a:off x="0" y="6048375"/>
            <a:ext cx="9144000" cy="46038"/>
          </a:xfrm>
          <a:prstGeom prst="rect">
            <a:avLst/>
          </a:prstGeom>
          <a:solidFill>
            <a:srgbClr val="FFCC00"/>
          </a:solidFill>
          <a:ln w="50800" cap="flat" cmpd="sng" algn="ctr">
            <a:solidFill>
              <a:srgbClr val="FFCC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8" name="Rectangle 7"/>
          <p:cNvSpPr/>
          <p:nvPr userDrawn="1"/>
        </p:nvSpPr>
        <p:spPr>
          <a:xfrm>
            <a:off x="1371600" y="381000"/>
            <a:ext cx="5375767" cy="769441"/>
          </a:xfrm>
          <a:prstGeom prst="rect">
            <a:avLst/>
          </a:prstGeom>
        </p:spPr>
        <p:txBody>
          <a:bodyPr wrap="none">
            <a:spAutoFit/>
          </a:bodyPr>
          <a:lstStyle/>
          <a:p>
            <a:r>
              <a:rPr lang="en-US" sz="4400" b="1" dirty="0" smtClean="0">
                <a:solidFill>
                  <a:prstClr val="white"/>
                </a:solidFill>
              </a:rPr>
              <a:t>Copyright Information</a:t>
            </a:r>
            <a:endParaRPr lang="en-US" sz="4400" b="1" dirty="0">
              <a:solidFill>
                <a:prstClr val="white"/>
              </a:solidFill>
            </a:endParaRPr>
          </a:p>
        </p:txBody>
      </p:sp>
      <p:sp>
        <p:nvSpPr>
          <p:cNvPr id="2" name="Rectangle 1"/>
          <p:cNvSpPr/>
          <p:nvPr userDrawn="1"/>
        </p:nvSpPr>
        <p:spPr>
          <a:xfrm>
            <a:off x="0" y="1752600"/>
            <a:ext cx="9144000" cy="4191000"/>
          </a:xfrm>
          <a:prstGeom prst="rect">
            <a:avLst/>
          </a:prstGeom>
          <a:solidFill>
            <a:srgbClr val="001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userDrawn="1"/>
        </p:nvSpPr>
        <p:spPr>
          <a:xfrm>
            <a:off x="304800" y="2405152"/>
            <a:ext cx="8534400" cy="2354491"/>
          </a:xfrm>
          <a:prstGeom prst="rect">
            <a:avLst/>
          </a:prstGeom>
        </p:spPr>
        <p:txBody>
          <a:bodyPr wrap="square">
            <a:spAutoFit/>
          </a:bodyPr>
          <a:lstStyle/>
          <a:p>
            <a:pPr marL="352425">
              <a:spcAft>
                <a:spcPts val="1200"/>
              </a:spcAft>
              <a:buFont typeface="Wingdings 2" pitchFamily="18" charset="2"/>
              <a:buNone/>
              <a:defRPr/>
            </a:pPr>
            <a:r>
              <a:rPr lang="en-US" sz="3600" b="1" dirty="0" smtClean="0">
                <a:solidFill>
                  <a:prstClr val="white"/>
                </a:solidFill>
              </a:rPr>
              <a:t>Images in this lesson were taken from: </a:t>
            </a:r>
          </a:p>
          <a:p>
            <a:pPr marL="1087438" lvl="2" indent="-320675">
              <a:lnSpc>
                <a:spcPct val="150000"/>
              </a:lnSpc>
              <a:spcAft>
                <a:spcPts val="600"/>
              </a:spcAft>
              <a:buFont typeface="Wingdings" pitchFamily="2" charset="2"/>
              <a:buChar char="§"/>
              <a:defRPr/>
            </a:pPr>
            <a:r>
              <a:rPr lang="en-US" sz="3200" dirty="0" smtClean="0">
                <a:solidFill>
                  <a:prstClr val="white"/>
                </a:solidFill>
              </a:rPr>
              <a:t>Microsoft</a:t>
            </a:r>
            <a:r>
              <a:rPr lang="en-US" sz="3200" baseline="30000" dirty="0" smtClean="0">
                <a:solidFill>
                  <a:prstClr val="white"/>
                </a:solidFill>
              </a:rPr>
              <a:t>©</a:t>
            </a:r>
            <a:r>
              <a:rPr lang="en-US" sz="3200" dirty="0" smtClean="0">
                <a:solidFill>
                  <a:prstClr val="white"/>
                </a:solidFill>
              </a:rPr>
              <a:t> Clip Art Gallery</a:t>
            </a:r>
          </a:p>
          <a:p>
            <a:pPr marL="1087438" lvl="2" indent="-320675">
              <a:lnSpc>
                <a:spcPct val="150000"/>
              </a:lnSpc>
              <a:buFont typeface="Wingdings" pitchFamily="2" charset="2"/>
              <a:buChar char="§"/>
              <a:defRPr/>
            </a:pPr>
            <a:r>
              <a:rPr lang="en-US" sz="3200" dirty="0" smtClean="0">
                <a:solidFill>
                  <a:prstClr val="white"/>
                </a:solidFill>
              </a:rPr>
              <a:t>NJROTC Curriculum</a:t>
            </a:r>
          </a:p>
        </p:txBody>
      </p:sp>
      <p:sp>
        <p:nvSpPr>
          <p:cNvPr id="6" name="Text Placeholder 5"/>
          <p:cNvSpPr>
            <a:spLocks noGrp="1"/>
          </p:cNvSpPr>
          <p:nvPr>
            <p:ph type="body" sz="quarter" idx="10"/>
          </p:nvPr>
        </p:nvSpPr>
        <p:spPr>
          <a:xfrm>
            <a:off x="685800" y="4581525"/>
            <a:ext cx="8153400" cy="1108075"/>
          </a:xfrm>
          <a:noFill/>
          <a:ln>
            <a:noFill/>
          </a:ln>
        </p:spPr>
        <p:txBody>
          <a:bodyPr>
            <a:normAutofit/>
          </a:bodyPr>
          <a:lstStyle>
            <a:lvl1pPr>
              <a:defRPr sz="3200"/>
            </a:lvl1pPr>
          </a:lstStyle>
          <a:p>
            <a:pPr lvl="0"/>
            <a:r>
              <a:rPr lang="en-US" smtClean="0"/>
              <a:t>Click to edit Master text styles</a:t>
            </a:r>
          </a:p>
        </p:txBody>
      </p:sp>
    </p:spTree>
    <p:extLst>
      <p:ext uri="{BB962C8B-B14F-4D97-AF65-F5344CB8AC3E}">
        <p14:creationId xmlns:p14="http://schemas.microsoft.com/office/powerpoint/2010/main" val="65095554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2964B000-1AE4-4C7B-B7BC-3756D5FA85E3}" type="datetimeFigureOut">
              <a:rPr lang="en-US" smtClean="0">
                <a:solidFill>
                  <a:prstClr val="black"/>
                </a:solidFill>
              </a:rPr>
              <a:pPr/>
              <a:t>9/21/2015</a:t>
            </a:fld>
            <a:endParaRPr lang="en-US">
              <a:solidFill>
                <a:prstClr val="black"/>
              </a:solidFill>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006FB7F-EE5B-45C5-B599-7E5CA0C4516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0527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P Vocab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Autofit/>
          </a:bodyPr>
          <a:lstStyle>
            <a:lvl1pPr marL="0" indent="0" algn="r">
              <a:buNone/>
              <a:defRPr sz="1800"/>
            </a:lvl1pPr>
          </a:lstStyle>
          <a:p>
            <a:r>
              <a:rPr lang="en-US" dirty="0" smtClean="0"/>
              <a:t>(Question Code)</a:t>
            </a:r>
          </a:p>
        </p:txBody>
      </p:sp>
      <p:pic>
        <p:nvPicPr>
          <p:cNvPr id="7" name="Picture 2" descr="https://cdn3.iconfinder.com/data/icons/award-and-trohpy/78/Award_ribbon_cup-05-512.png">
            <a:hlinkClick r:id="rId2" action="ppaction://hlinksldjump"/>
          </p:cNvPr>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029612" y="6435634"/>
            <a:ext cx="341297" cy="4136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4" action="ppaction://hlinksldjump"/>
          </p:cNvPr>
          <p:cNvPicPr>
            <a:picLocks noChangeAspect="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a:xfrm>
            <a:off x="1466462" y="6417662"/>
            <a:ext cx="438538" cy="438538"/>
          </a:xfrm>
          <a:prstGeom prst="rect">
            <a:avLst/>
          </a:prstGeom>
        </p:spPr>
      </p:pic>
      <p:pic>
        <p:nvPicPr>
          <p:cNvPr id="11" name="Picture 10">
            <a:hlinkClick r:id="rId6" action="ppaction://hlinksldjump"/>
          </p:cNvPr>
          <p:cNvPicPr>
            <a:picLocks noChangeAspect="1"/>
          </p:cNvPicPr>
          <p:nvPr userDrawn="1"/>
        </p:nvPicPr>
        <p:blipFill rotWithShape="1">
          <a:blip r:embed="rId7" cstate="print">
            <a:duotone>
              <a:schemeClr val="bg2">
                <a:shade val="45000"/>
                <a:satMod val="135000"/>
              </a:schemeClr>
              <a:prstClr val="white"/>
            </a:duotone>
            <a:extLst>
              <a:ext uri="{28A0092B-C50C-407E-A947-70E740481C1C}">
                <a14:useLocalDpi xmlns:a14="http://schemas.microsoft.com/office/drawing/2010/main" val="0"/>
              </a:ext>
            </a:extLst>
          </a:blip>
          <a:srcRect l="4445" t="3334" r="3332" b="18889"/>
          <a:stretch/>
        </p:blipFill>
        <p:spPr>
          <a:xfrm>
            <a:off x="2479765" y="6435634"/>
            <a:ext cx="474617" cy="416270"/>
          </a:xfrm>
          <a:prstGeom prst="rect">
            <a:avLst/>
          </a:prstGeom>
        </p:spPr>
      </p:pic>
      <p:pic>
        <p:nvPicPr>
          <p:cNvPr id="12" name="Picture 11">
            <a:hlinkClick r:id="rId8" action="ppaction://hlinksldjump"/>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3051810" y="6426927"/>
            <a:ext cx="377190" cy="420624"/>
          </a:xfrm>
          <a:prstGeom prst="rect">
            <a:avLst/>
          </a:prstGeom>
        </p:spPr>
      </p:pic>
    </p:spTree>
    <p:extLst>
      <p:ext uri="{BB962C8B-B14F-4D97-AF65-F5344CB8AC3E}">
        <p14:creationId xmlns:p14="http://schemas.microsoft.com/office/powerpoint/2010/main" val="393864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1"/>
            <a:ext cx="9144000" cy="4343399"/>
          </a:xfrm>
          <a:ln>
            <a:noFill/>
          </a:ln>
        </p:spPr>
        <p:txBody>
          <a:bodyPr/>
          <a:lstStyle>
            <a:lvl1pPr marL="742950" indent="-742950">
              <a:buFont typeface="+mj-lt"/>
              <a:buAutoNum type="arabicPeriod"/>
              <a:defRPr/>
            </a:lvl1pPr>
            <a:lvl2pPr marL="971550" indent="-514350">
              <a:buFont typeface="+mj-lt"/>
              <a:buAutoNum type="arabicPeriod"/>
              <a:defRPr/>
            </a:lvl2pPr>
          </a:lstStyle>
          <a:p>
            <a:pPr lvl="0"/>
            <a:r>
              <a:rPr lang="en-US" smtClean="0"/>
              <a:t>Click to edit Master text styles</a:t>
            </a:r>
          </a:p>
        </p:txBody>
      </p:sp>
      <p:sp>
        <p:nvSpPr>
          <p:cNvPr id="7" name="Rectangle 6"/>
          <p:cNvSpPr/>
          <p:nvPr userDrawn="1"/>
        </p:nvSpPr>
        <p:spPr bwMode="invGray">
          <a:xfrm>
            <a:off x="0" y="6096000"/>
            <a:ext cx="9144000" cy="46038"/>
          </a:xfrm>
          <a:prstGeom prst="rect">
            <a:avLst/>
          </a:prstGeom>
          <a:solidFill>
            <a:srgbClr val="FFCC00"/>
          </a:solidFill>
          <a:ln w="50800" cap="flat" cmpd="sng" algn="ctr">
            <a:solidFill>
              <a:srgbClr val="FFCC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userDrawn="1"/>
        </p:nvSpPr>
        <p:spPr>
          <a:xfrm>
            <a:off x="1371600" y="381000"/>
            <a:ext cx="2636812" cy="769441"/>
          </a:xfrm>
          <a:prstGeom prst="rect">
            <a:avLst/>
          </a:prstGeom>
        </p:spPr>
        <p:txBody>
          <a:bodyPr wrap="none">
            <a:spAutoFit/>
          </a:bodyPr>
          <a:lstStyle/>
          <a:p>
            <a:r>
              <a:rPr lang="en-US" sz="4400" b="1" dirty="0" smtClean="0">
                <a:solidFill>
                  <a:schemeClr val="bg1"/>
                </a:solidFill>
              </a:rPr>
              <a:t>Objectives</a:t>
            </a:r>
            <a:endParaRPr lang="en-US" sz="4400" b="1" dirty="0">
              <a:solidFill>
                <a:schemeClr val="bg1"/>
              </a:solidFill>
            </a:endParaRPr>
          </a:p>
        </p:txBody>
      </p:sp>
    </p:spTree>
    <p:extLst>
      <p:ext uri="{BB962C8B-B14F-4D97-AF65-F5344CB8AC3E}">
        <p14:creationId xmlns:p14="http://schemas.microsoft.com/office/powerpoint/2010/main" val="194139573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P Lesson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Autofit/>
          </a:bodyPr>
          <a:lstStyle>
            <a:lvl1pPr marL="0" indent="0" algn="r">
              <a:buNone/>
              <a:defRPr sz="1800"/>
            </a:lvl1pPr>
          </a:lstStyle>
          <a:p>
            <a:r>
              <a:rPr lang="en-US" dirty="0" smtClean="0"/>
              <a:t>(Question Code)</a:t>
            </a:r>
          </a:p>
        </p:txBody>
      </p:sp>
      <p:pic>
        <p:nvPicPr>
          <p:cNvPr id="7" name="Picture 2" descr="https://cdn3.iconfinder.com/data/icons/award-and-trohpy/78/Award_ribbon_cup-05-512.png">
            <a:hlinkClick r:id="rId2" action="ppaction://hlinksldjump"/>
          </p:cNvPr>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029612" y="6435634"/>
            <a:ext cx="341297" cy="41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102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P Opening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Autofit/>
          </a:bodyPr>
          <a:lstStyle>
            <a:lvl1pPr marL="0" indent="0" algn="r">
              <a:buNone/>
              <a:defRPr sz="1800"/>
            </a:lvl1pPr>
          </a:lstStyle>
          <a:p>
            <a:r>
              <a:rPr lang="en-US" dirty="0" smtClean="0"/>
              <a:t>(Question Code)</a:t>
            </a:r>
          </a:p>
        </p:txBody>
      </p:sp>
    </p:spTree>
    <p:extLst>
      <p:ext uri="{BB962C8B-B14F-4D97-AF65-F5344CB8AC3E}">
        <p14:creationId xmlns:p14="http://schemas.microsoft.com/office/powerpoint/2010/main" val="4025216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2964B000-1AE4-4C7B-B7BC-3756D5FA85E3}" type="datetimeFigureOut">
              <a:rPr lang="en-US" smtClean="0">
                <a:solidFill>
                  <a:prstClr val="black"/>
                </a:solidFill>
              </a:rPr>
              <a:pPr/>
              <a:t>9/21/2015</a:t>
            </a:fld>
            <a:endParaRPr lang="en-US">
              <a:solidFill>
                <a:prstClr val="black"/>
              </a:solidFill>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006FB7F-EE5B-45C5-B599-7E5CA0C4516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36661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2964B000-1AE4-4C7B-B7BC-3756D5FA85E3}" type="datetimeFigureOut">
              <a:rPr lang="en-US" smtClean="0">
                <a:solidFill>
                  <a:prstClr val="black"/>
                </a:solidFill>
              </a:rPr>
              <a:pPr/>
              <a:t>9/21/2015</a:t>
            </a:fld>
            <a:endParaRPr lang="en-US">
              <a:solidFill>
                <a:prstClr val="black"/>
              </a:solidFill>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006FB7F-EE5B-45C5-B599-7E5CA0C4516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40284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P Vocab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rmAutofit/>
          </a:bodyPr>
          <a:lstStyle>
            <a:lvl1pPr marL="0" indent="0" algn="r">
              <a:buNone/>
              <a:defRPr sz="1800"/>
            </a:lvl1pPr>
          </a:lstStyle>
          <a:p>
            <a:r>
              <a:rPr lang="en-US" dirty="0" smtClean="0"/>
              <a:t>(Question Code)</a:t>
            </a:r>
          </a:p>
        </p:txBody>
      </p:sp>
      <p:pic>
        <p:nvPicPr>
          <p:cNvPr id="7" name="Picture 2" descr="https://cdn3.iconfinder.com/data/icons/award-and-trohpy/78/Award_ribbon_cup-05-512.png"/>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029612" y="6435634"/>
            <a:ext cx="341297" cy="4136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1466462" y="6417662"/>
            <a:ext cx="438538" cy="438538"/>
          </a:xfrm>
          <a:prstGeom prst="rect">
            <a:avLst/>
          </a:prstGeom>
        </p:spPr>
      </p:pic>
      <p:pic>
        <p:nvPicPr>
          <p:cNvPr id="11" name="Picture 10"/>
          <p:cNvPicPr>
            <a:picLocks noChangeAspect="1"/>
          </p:cNvPicPr>
          <p:nvPr userDrawn="1"/>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l="4445" t="3334" r="3332" b="18889"/>
          <a:stretch/>
        </p:blipFill>
        <p:spPr>
          <a:xfrm>
            <a:off x="2479765" y="6435634"/>
            <a:ext cx="474617" cy="416270"/>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3051810" y="6426927"/>
            <a:ext cx="377190" cy="420624"/>
          </a:xfrm>
          <a:prstGeom prst="rect">
            <a:avLst/>
          </a:prstGeom>
        </p:spPr>
      </p:pic>
    </p:spTree>
    <p:extLst>
      <p:ext uri="{BB962C8B-B14F-4D97-AF65-F5344CB8AC3E}">
        <p14:creationId xmlns:p14="http://schemas.microsoft.com/office/powerpoint/2010/main" val="11803188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P Lesson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rmAutofit/>
          </a:bodyPr>
          <a:lstStyle>
            <a:lvl1pPr marL="0" indent="0" algn="r">
              <a:buNone/>
              <a:defRPr sz="1800"/>
            </a:lvl1pPr>
          </a:lstStyle>
          <a:p>
            <a:r>
              <a:rPr lang="en-US" dirty="0" smtClean="0"/>
              <a:t>(Question Code)</a:t>
            </a:r>
          </a:p>
        </p:txBody>
      </p:sp>
      <p:pic>
        <p:nvPicPr>
          <p:cNvPr id="7" name="Picture 2" descr="https://cdn3.iconfinder.com/data/icons/award-and-trohpy/78/Award_ribbon_cup-05-512.png"/>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029612" y="6435634"/>
            <a:ext cx="341297" cy="41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7789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P Opening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rmAutofit/>
          </a:bodyPr>
          <a:lstStyle>
            <a:lvl1pPr marL="0" indent="0" algn="r">
              <a:buNone/>
              <a:defRPr sz="1800"/>
            </a:lvl1pPr>
          </a:lstStyle>
          <a:p>
            <a:r>
              <a:rPr lang="en-US" dirty="0" smtClean="0"/>
              <a:t>(Question Code)</a:t>
            </a:r>
          </a:p>
        </p:txBody>
      </p:sp>
    </p:spTree>
    <p:extLst>
      <p:ext uri="{BB962C8B-B14F-4D97-AF65-F5344CB8AC3E}">
        <p14:creationId xmlns:p14="http://schemas.microsoft.com/office/powerpoint/2010/main" val="1332624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B006FB7F-EE5B-45C5-B599-7E5CA0C4516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580254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2964B000-1AE4-4C7B-B7BC-3756D5FA85E3}" type="datetimeFigureOut">
              <a:rPr lang="en-US" smtClean="0">
                <a:solidFill>
                  <a:prstClr val="black"/>
                </a:solidFill>
              </a:rPr>
              <a:pPr/>
              <a:t>9/21/2015</a:t>
            </a:fld>
            <a:endParaRPr lang="en-US">
              <a:solidFill>
                <a:prstClr val="black"/>
              </a:solidFill>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006FB7F-EE5B-45C5-B599-7E5CA0C4516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655686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006FB7F-EE5B-45C5-B599-7E5CA0C45168}" type="slidenum">
              <a:rPr lang="en-US" smtClean="0">
                <a:solidFill>
                  <a:prstClr val="white"/>
                </a:solidFill>
              </a:rPr>
              <a:pPr/>
              <a:t>‹#›</a:t>
            </a:fld>
            <a:endParaRPr lang="en-US" dirty="0">
              <a:solidFill>
                <a:prstClr val="white"/>
              </a:solidFill>
            </a:endParaRPr>
          </a:p>
        </p:txBody>
      </p:sp>
      <p:graphicFrame>
        <p:nvGraphicFramePr>
          <p:cNvPr id="4" name="TPChart" hidden="1"/>
          <p:cNvGraphicFramePr/>
          <p:nvPr userDrawn="1">
            <p:extLst>
              <p:ext uri="{D42A27DB-BD31-4B8C-83A1-F6EECF244321}">
                <p14:modId xmlns:p14="http://schemas.microsoft.com/office/powerpoint/2010/main" val="3645406550"/>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7045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Indicator">
    <p:spTree>
      <p:nvGrpSpPr>
        <p:cNvPr id="1" name=""/>
        <p:cNvGrpSpPr/>
        <p:nvPr/>
      </p:nvGrpSpPr>
      <p:grpSpPr>
        <a:xfrm>
          <a:off x="0" y="0"/>
          <a:ext cx="0" cy="0"/>
          <a:chOff x="0" y="0"/>
          <a:chExt cx="0" cy="0"/>
        </a:xfrm>
      </p:grpSpPr>
      <p:sp>
        <p:nvSpPr>
          <p:cNvPr id="4" name="Rectangle 3"/>
          <p:cNvSpPr/>
          <p:nvPr userDrawn="1"/>
        </p:nvSpPr>
        <p:spPr>
          <a:xfrm>
            <a:off x="1371600" y="381000"/>
            <a:ext cx="2555380" cy="769441"/>
          </a:xfrm>
          <a:prstGeom prst="rect">
            <a:avLst/>
          </a:prstGeom>
        </p:spPr>
        <p:txBody>
          <a:bodyPr wrap="none">
            <a:spAutoFit/>
          </a:bodyPr>
          <a:lstStyle/>
          <a:p>
            <a:r>
              <a:rPr lang="en-US" sz="4400" b="1" dirty="0" smtClean="0">
                <a:solidFill>
                  <a:schemeClr val="bg1"/>
                </a:solidFill>
              </a:rPr>
              <a:t>Key Terms</a:t>
            </a:r>
            <a:endParaRPr lang="en-US" sz="4400" b="1" dirty="0">
              <a:solidFill>
                <a:schemeClr val="bg1"/>
              </a:solidFill>
            </a:endParaRPr>
          </a:p>
        </p:txBody>
      </p:sp>
      <p:sp>
        <p:nvSpPr>
          <p:cNvPr id="5" name="Rectangle 4"/>
          <p:cNvSpPr/>
          <p:nvPr userDrawn="1"/>
        </p:nvSpPr>
        <p:spPr>
          <a:xfrm>
            <a:off x="304800" y="1828800"/>
            <a:ext cx="8534400" cy="4648200"/>
          </a:xfrm>
          <a:prstGeom prst="rect">
            <a:avLst/>
          </a:prstGeom>
          <a:solidFill>
            <a:srgbClr val="00133A"/>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ackgroundRemoval t="536" b="100000" l="0" r="100000">
                        <a14:foregroundMark x1="76000" y1="8393" x2="80000" y2="10179"/>
                        <a14:foregroundMark x1="80000" y1="11429" x2="84000" y2="24286"/>
                        <a14:foregroundMark x1="34000" y1="33036" x2="34000" y2="33036"/>
                      </a14:backgroundRemoval>
                    </a14:imgEffect>
                  </a14:imgLayer>
                </a14:imgProps>
              </a:ext>
              <a:ext uri="{28A0092B-C50C-407E-A947-70E740481C1C}">
                <a14:useLocalDpi xmlns:a14="http://schemas.microsoft.com/office/drawing/2010/main" val="0"/>
              </a:ext>
            </a:extLst>
          </a:blip>
          <a:stretch>
            <a:fillRect/>
          </a:stretch>
        </p:blipFill>
        <p:spPr>
          <a:xfrm>
            <a:off x="1219200" y="2463800"/>
            <a:ext cx="1905000" cy="3556000"/>
          </a:xfrm>
          <a:prstGeom prst="rect">
            <a:avLst/>
          </a:prstGeom>
        </p:spPr>
      </p:pic>
      <p:sp>
        <p:nvSpPr>
          <p:cNvPr id="7" name="Text Placeholder 10"/>
          <p:cNvSpPr>
            <a:spLocks noGrp="1"/>
          </p:cNvSpPr>
          <p:nvPr>
            <p:ph type="body" sz="quarter" idx="10" hasCustomPrompt="1"/>
          </p:nvPr>
        </p:nvSpPr>
        <p:spPr>
          <a:xfrm>
            <a:off x="4114800" y="2971800"/>
            <a:ext cx="4114800" cy="2362200"/>
          </a:xfrm>
          <a:noFill/>
          <a:ln>
            <a:noFill/>
          </a:ln>
        </p:spPr>
        <p:txBody>
          <a:bodyPr>
            <a:noAutofit/>
          </a:bodyPr>
          <a:lstStyle>
            <a:lvl1pPr marL="0" indent="0" algn="ctr">
              <a:lnSpc>
                <a:spcPct val="100000"/>
              </a:lnSpc>
              <a:spcAft>
                <a:spcPts val="600"/>
              </a:spcAft>
              <a:buNone/>
              <a:defRPr sz="4400"/>
            </a:lvl1pPr>
          </a:lstStyle>
          <a:p>
            <a:pPr algn="ctr">
              <a:lnSpc>
                <a:spcPct val="125000"/>
              </a:lnSpc>
            </a:pPr>
            <a:r>
              <a:rPr lang="en-US" sz="4400" b="0" dirty="0" smtClean="0">
                <a:solidFill>
                  <a:schemeClr val="bg1"/>
                </a:solidFill>
              </a:rPr>
              <a:t>CPS Lesson Questions </a:t>
            </a:r>
            <a:r>
              <a:rPr lang="en-US" dirty="0" smtClean="0"/>
              <a:t>X-X</a:t>
            </a:r>
            <a:endParaRPr lang="en-US" dirty="0"/>
          </a:p>
        </p:txBody>
      </p:sp>
    </p:spTree>
    <p:extLst>
      <p:ext uri="{BB962C8B-B14F-4D97-AF65-F5344CB8AC3E}">
        <p14:creationId xmlns:p14="http://schemas.microsoft.com/office/powerpoint/2010/main" val="286244859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2964B000-1AE4-4C7B-B7BC-3756D5FA85E3}" type="datetimeFigureOut">
              <a:rPr lang="en-US" smtClean="0">
                <a:solidFill>
                  <a:prstClr val="black"/>
                </a:solidFill>
              </a:rPr>
              <a:pPr/>
              <a:t>9/21/2015</a:t>
            </a:fld>
            <a:endParaRPr lang="en-US">
              <a:solidFill>
                <a:prstClr val="black"/>
              </a:solidFill>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006FB7F-EE5B-45C5-B599-7E5CA0C4516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404669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P Vocab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rmAutofit/>
          </a:bodyPr>
          <a:lstStyle>
            <a:lvl1pPr marL="0" indent="0" algn="r">
              <a:buNone/>
              <a:defRPr sz="1800"/>
            </a:lvl1pPr>
          </a:lstStyle>
          <a:p>
            <a:r>
              <a:rPr lang="en-US" dirty="0" smtClean="0"/>
              <a:t>(Question Code)</a:t>
            </a:r>
          </a:p>
        </p:txBody>
      </p:sp>
      <p:pic>
        <p:nvPicPr>
          <p:cNvPr id="7" name="Picture 2" descr="https://cdn3.iconfinder.com/data/icons/award-and-trohpy/78/Award_ribbon_cup-05-512.png"/>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029612" y="6435634"/>
            <a:ext cx="341297" cy="4136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1466462" y="6417662"/>
            <a:ext cx="438538" cy="438538"/>
          </a:xfrm>
          <a:prstGeom prst="rect">
            <a:avLst/>
          </a:prstGeom>
        </p:spPr>
      </p:pic>
      <p:pic>
        <p:nvPicPr>
          <p:cNvPr id="11" name="Picture 10"/>
          <p:cNvPicPr>
            <a:picLocks noChangeAspect="1"/>
          </p:cNvPicPr>
          <p:nvPr userDrawn="1"/>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l="4445" t="3334" r="3332" b="18889"/>
          <a:stretch/>
        </p:blipFill>
        <p:spPr>
          <a:xfrm>
            <a:off x="2479765" y="6435634"/>
            <a:ext cx="474617" cy="416270"/>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3051810" y="6426927"/>
            <a:ext cx="377190" cy="420624"/>
          </a:xfrm>
          <a:prstGeom prst="rect">
            <a:avLst/>
          </a:prstGeom>
        </p:spPr>
      </p:pic>
    </p:spTree>
    <p:extLst>
      <p:ext uri="{BB962C8B-B14F-4D97-AF65-F5344CB8AC3E}">
        <p14:creationId xmlns:p14="http://schemas.microsoft.com/office/powerpoint/2010/main" val="39557680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P Lesson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rmAutofit/>
          </a:bodyPr>
          <a:lstStyle>
            <a:lvl1pPr marL="0" indent="0" algn="r">
              <a:buNone/>
              <a:defRPr sz="1800"/>
            </a:lvl1pPr>
          </a:lstStyle>
          <a:p>
            <a:r>
              <a:rPr lang="en-US" dirty="0" smtClean="0"/>
              <a:t>(Question Code)</a:t>
            </a:r>
          </a:p>
        </p:txBody>
      </p:sp>
      <p:pic>
        <p:nvPicPr>
          <p:cNvPr id="7" name="Picture 2" descr="https://cdn3.iconfinder.com/data/icons/award-and-trohpy/78/Award_ribbon_cup-05-512.png"/>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029612" y="6435634"/>
            <a:ext cx="341297" cy="41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3601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P Opening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rmAutofit/>
          </a:bodyPr>
          <a:lstStyle>
            <a:lvl1pPr marL="0" indent="0" algn="r">
              <a:buNone/>
              <a:defRPr sz="1800"/>
            </a:lvl1pPr>
          </a:lstStyle>
          <a:p>
            <a:r>
              <a:rPr lang="en-US" dirty="0" smtClean="0"/>
              <a:t>(Question Code)</a:t>
            </a:r>
          </a:p>
        </p:txBody>
      </p:sp>
    </p:spTree>
    <p:extLst>
      <p:ext uri="{BB962C8B-B14F-4D97-AF65-F5344CB8AC3E}">
        <p14:creationId xmlns:p14="http://schemas.microsoft.com/office/powerpoint/2010/main" val="30775821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B006FB7F-EE5B-45C5-B599-7E5CA0C4516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166645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2964B000-1AE4-4C7B-B7BC-3756D5FA85E3}" type="datetimeFigureOut">
              <a:rPr lang="en-US" smtClean="0">
                <a:solidFill>
                  <a:prstClr val="black"/>
                </a:solidFill>
              </a:rPr>
              <a:pPr/>
              <a:t>9/21/2015</a:t>
            </a:fld>
            <a:endParaRPr lang="en-US">
              <a:solidFill>
                <a:prstClr val="black"/>
              </a:solidFill>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006FB7F-EE5B-45C5-B599-7E5CA0C4516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458025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006FB7F-EE5B-45C5-B599-7E5CA0C45168}" type="slidenum">
              <a:rPr lang="en-US" smtClean="0">
                <a:solidFill>
                  <a:prstClr val="white"/>
                </a:solidFill>
              </a:rPr>
              <a:pPr/>
              <a:t>‹#›</a:t>
            </a:fld>
            <a:endParaRPr lang="en-US" dirty="0">
              <a:solidFill>
                <a:prstClr val="white"/>
              </a:solidFill>
            </a:endParaRPr>
          </a:p>
        </p:txBody>
      </p:sp>
      <p:graphicFrame>
        <p:nvGraphicFramePr>
          <p:cNvPr id="4" name="TPChart" hidden="1"/>
          <p:cNvGraphicFramePr/>
          <p:nvPr userDrawn="1">
            <p:extLst>
              <p:ext uri="{D42A27DB-BD31-4B8C-83A1-F6EECF244321}">
                <p14:modId xmlns:p14="http://schemas.microsoft.com/office/powerpoint/2010/main" val="403786383"/>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90257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2964B000-1AE4-4C7B-B7BC-3756D5FA85E3}" type="datetimeFigureOut">
              <a:rPr lang="en-US" smtClean="0">
                <a:solidFill>
                  <a:prstClr val="black"/>
                </a:solidFill>
              </a:rPr>
              <a:pPr/>
              <a:t>9/21/2015</a:t>
            </a:fld>
            <a:endParaRPr lang="en-US">
              <a:solidFill>
                <a:prstClr val="black"/>
              </a:solidFill>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006FB7F-EE5B-45C5-B599-7E5CA0C4516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75558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P Vocab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rmAutofit/>
          </a:bodyPr>
          <a:lstStyle>
            <a:lvl1pPr marL="0" indent="0" algn="r">
              <a:buNone/>
              <a:defRPr sz="1800"/>
            </a:lvl1pPr>
          </a:lstStyle>
          <a:p>
            <a:r>
              <a:rPr lang="en-US" dirty="0" smtClean="0"/>
              <a:t>(Question Code)</a:t>
            </a:r>
          </a:p>
        </p:txBody>
      </p:sp>
      <p:pic>
        <p:nvPicPr>
          <p:cNvPr id="7" name="Picture 2" descr="https://cdn3.iconfinder.com/data/icons/award-and-trohpy/78/Award_ribbon_cup-05-512.png"/>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029612" y="6435634"/>
            <a:ext cx="341297" cy="4136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1466462" y="6417662"/>
            <a:ext cx="438538" cy="438538"/>
          </a:xfrm>
          <a:prstGeom prst="rect">
            <a:avLst/>
          </a:prstGeom>
        </p:spPr>
      </p:pic>
      <p:pic>
        <p:nvPicPr>
          <p:cNvPr id="11" name="Picture 10"/>
          <p:cNvPicPr>
            <a:picLocks noChangeAspect="1"/>
          </p:cNvPicPr>
          <p:nvPr userDrawn="1"/>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l="4445" t="3334" r="3332" b="18889"/>
          <a:stretch/>
        </p:blipFill>
        <p:spPr>
          <a:xfrm>
            <a:off x="2479765" y="6435634"/>
            <a:ext cx="474617" cy="416270"/>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3051810" y="6426927"/>
            <a:ext cx="377190" cy="420624"/>
          </a:xfrm>
          <a:prstGeom prst="rect">
            <a:avLst/>
          </a:prstGeom>
        </p:spPr>
      </p:pic>
    </p:spTree>
    <p:extLst>
      <p:ext uri="{BB962C8B-B14F-4D97-AF65-F5344CB8AC3E}">
        <p14:creationId xmlns:p14="http://schemas.microsoft.com/office/powerpoint/2010/main" val="6263586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P Lesson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rmAutofit/>
          </a:bodyPr>
          <a:lstStyle>
            <a:lvl1pPr marL="0" indent="0" algn="r">
              <a:buNone/>
              <a:defRPr sz="1800"/>
            </a:lvl1pPr>
          </a:lstStyle>
          <a:p>
            <a:r>
              <a:rPr lang="en-US" dirty="0" smtClean="0"/>
              <a:t>(Question Code)</a:t>
            </a:r>
          </a:p>
        </p:txBody>
      </p:sp>
      <p:pic>
        <p:nvPicPr>
          <p:cNvPr id="7" name="Picture 2" descr="https://cdn3.iconfinder.com/data/icons/award-and-trohpy/78/Award_ribbon_cup-05-512.png"/>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029612" y="6435634"/>
            <a:ext cx="341297" cy="41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06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Terms Definitions">
    <p:spTree>
      <p:nvGrpSpPr>
        <p:cNvPr id="1" name=""/>
        <p:cNvGrpSpPr/>
        <p:nvPr/>
      </p:nvGrpSpPr>
      <p:grpSpPr>
        <a:xfrm>
          <a:off x="0" y="0"/>
          <a:ext cx="0" cy="0"/>
          <a:chOff x="0" y="0"/>
          <a:chExt cx="0" cy="0"/>
        </a:xfrm>
      </p:grpSpPr>
      <p:sp>
        <p:nvSpPr>
          <p:cNvPr id="4" name="Rectangle 3"/>
          <p:cNvSpPr/>
          <p:nvPr userDrawn="1"/>
        </p:nvSpPr>
        <p:spPr>
          <a:xfrm>
            <a:off x="1371600" y="381000"/>
            <a:ext cx="2555380" cy="769441"/>
          </a:xfrm>
          <a:prstGeom prst="rect">
            <a:avLst/>
          </a:prstGeom>
        </p:spPr>
        <p:txBody>
          <a:bodyPr wrap="none">
            <a:spAutoFit/>
          </a:bodyPr>
          <a:lstStyle/>
          <a:p>
            <a:r>
              <a:rPr lang="en-US" sz="4400" b="1" dirty="0" smtClean="0">
                <a:solidFill>
                  <a:schemeClr val="bg1"/>
                </a:solidFill>
              </a:rPr>
              <a:t>Key Terms</a:t>
            </a:r>
            <a:endParaRPr lang="en-US" sz="4400" b="1" dirty="0">
              <a:solidFill>
                <a:schemeClr val="bg1"/>
              </a:solidFill>
            </a:endParaRPr>
          </a:p>
        </p:txBody>
      </p:sp>
      <p:sp>
        <p:nvSpPr>
          <p:cNvPr id="2" name="Rectangle 1"/>
          <p:cNvSpPr/>
          <p:nvPr userDrawn="1"/>
        </p:nvSpPr>
        <p:spPr>
          <a:xfrm>
            <a:off x="3529887" y="3244334"/>
            <a:ext cx="2084225" cy="369332"/>
          </a:xfrm>
          <a:prstGeom prst="rect">
            <a:avLst/>
          </a:prstGeom>
        </p:spPr>
        <p:txBody>
          <a:bodyPr wrap="none">
            <a:spAutoFit/>
          </a:bodyPr>
          <a:lstStyle/>
          <a:p>
            <a:r>
              <a:rPr lang="en-US" dirty="0" smtClean="0">
                <a:solidFill>
                  <a:schemeClr val="bg1"/>
                </a:solidFill>
              </a:rPr>
              <a:t>		</a:t>
            </a:r>
            <a:r>
              <a:rPr lang="en-US" dirty="0" smtClean="0"/>
              <a:t> </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7167" y="1704975"/>
            <a:ext cx="8729663"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3421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P Opening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rmAutofit/>
          </a:bodyPr>
          <a:lstStyle>
            <a:lvl1pPr marL="0" indent="0" algn="r">
              <a:buNone/>
              <a:defRPr sz="1800"/>
            </a:lvl1pPr>
          </a:lstStyle>
          <a:p>
            <a:r>
              <a:rPr lang="en-US" dirty="0" smtClean="0"/>
              <a:t>(Question Code)</a:t>
            </a:r>
          </a:p>
        </p:txBody>
      </p:sp>
    </p:spTree>
    <p:extLst>
      <p:ext uri="{BB962C8B-B14F-4D97-AF65-F5344CB8AC3E}">
        <p14:creationId xmlns:p14="http://schemas.microsoft.com/office/powerpoint/2010/main" val="29691152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B006FB7F-EE5B-45C5-B599-7E5CA0C4516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9000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2964B000-1AE4-4C7B-B7BC-3756D5FA85E3}" type="datetimeFigureOut">
              <a:rPr lang="en-US" smtClean="0">
                <a:solidFill>
                  <a:prstClr val="black"/>
                </a:solidFill>
              </a:rPr>
              <a:pPr/>
              <a:t>9/21/2015</a:t>
            </a:fld>
            <a:endParaRPr lang="en-US">
              <a:solidFill>
                <a:prstClr val="black"/>
              </a:solidFill>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006FB7F-EE5B-45C5-B599-7E5CA0C4516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882911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006FB7F-EE5B-45C5-B599-7E5CA0C45168}" type="slidenum">
              <a:rPr lang="en-US" smtClean="0">
                <a:solidFill>
                  <a:prstClr val="white"/>
                </a:solidFill>
              </a:rPr>
              <a:pPr/>
              <a:t>‹#›</a:t>
            </a:fld>
            <a:endParaRPr lang="en-US" dirty="0">
              <a:solidFill>
                <a:prstClr val="white"/>
              </a:solidFill>
            </a:endParaRPr>
          </a:p>
        </p:txBody>
      </p:sp>
      <p:graphicFrame>
        <p:nvGraphicFramePr>
          <p:cNvPr id="4" name="TPChart" hidden="1"/>
          <p:cNvGraphicFramePr/>
          <p:nvPr userDrawn="1">
            <p:extLst>
              <p:ext uri="{D42A27DB-BD31-4B8C-83A1-F6EECF244321}">
                <p14:modId xmlns:p14="http://schemas.microsoft.com/office/powerpoint/2010/main" val="3298119002"/>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18665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2964B000-1AE4-4C7B-B7BC-3756D5FA85E3}" type="datetimeFigureOut">
              <a:rPr lang="en-US" smtClean="0">
                <a:solidFill>
                  <a:prstClr val="black"/>
                </a:solidFill>
              </a:rPr>
              <a:pPr/>
              <a:t>9/21/2015</a:t>
            </a:fld>
            <a:endParaRPr lang="en-US">
              <a:solidFill>
                <a:prstClr val="black"/>
              </a:solidFill>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006FB7F-EE5B-45C5-B599-7E5CA0C4516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20372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P Vocab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rmAutofit/>
          </a:bodyPr>
          <a:lstStyle>
            <a:lvl1pPr marL="0" indent="0" algn="r">
              <a:buNone/>
              <a:defRPr sz="1800"/>
            </a:lvl1pPr>
          </a:lstStyle>
          <a:p>
            <a:r>
              <a:rPr lang="en-US" dirty="0" smtClean="0"/>
              <a:t>(Question Code)</a:t>
            </a:r>
          </a:p>
        </p:txBody>
      </p:sp>
      <p:pic>
        <p:nvPicPr>
          <p:cNvPr id="7" name="Picture 2" descr="https://cdn3.iconfinder.com/data/icons/award-and-trohpy/78/Award_ribbon_cup-05-512.png"/>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029612" y="6435634"/>
            <a:ext cx="341297" cy="4136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1466462" y="6417662"/>
            <a:ext cx="438538" cy="438538"/>
          </a:xfrm>
          <a:prstGeom prst="rect">
            <a:avLst/>
          </a:prstGeom>
        </p:spPr>
      </p:pic>
      <p:pic>
        <p:nvPicPr>
          <p:cNvPr id="11" name="Picture 10"/>
          <p:cNvPicPr>
            <a:picLocks noChangeAspect="1"/>
          </p:cNvPicPr>
          <p:nvPr userDrawn="1"/>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l="4445" t="3334" r="3332" b="18889"/>
          <a:stretch/>
        </p:blipFill>
        <p:spPr>
          <a:xfrm>
            <a:off x="2479765" y="6435634"/>
            <a:ext cx="474617" cy="416270"/>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3051810" y="6426927"/>
            <a:ext cx="377190" cy="420624"/>
          </a:xfrm>
          <a:prstGeom prst="rect">
            <a:avLst/>
          </a:prstGeom>
        </p:spPr>
      </p:pic>
    </p:spTree>
    <p:extLst>
      <p:ext uri="{BB962C8B-B14F-4D97-AF65-F5344CB8AC3E}">
        <p14:creationId xmlns:p14="http://schemas.microsoft.com/office/powerpoint/2010/main" val="28816527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P Lesson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rmAutofit/>
          </a:bodyPr>
          <a:lstStyle>
            <a:lvl1pPr marL="0" indent="0" algn="r">
              <a:buNone/>
              <a:defRPr sz="1800"/>
            </a:lvl1pPr>
          </a:lstStyle>
          <a:p>
            <a:r>
              <a:rPr lang="en-US" dirty="0" smtClean="0"/>
              <a:t>(Question Code)</a:t>
            </a:r>
          </a:p>
        </p:txBody>
      </p:sp>
      <p:pic>
        <p:nvPicPr>
          <p:cNvPr id="7" name="Picture 2" descr="https://cdn3.iconfinder.com/data/icons/award-and-trohpy/78/Award_ribbon_cup-05-512.png"/>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029612" y="6435634"/>
            <a:ext cx="341297" cy="41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7864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P Opening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rmAutofit/>
          </a:bodyPr>
          <a:lstStyle>
            <a:lvl1pPr marL="0" indent="0" algn="r">
              <a:buNone/>
              <a:defRPr sz="1800"/>
            </a:lvl1pPr>
          </a:lstStyle>
          <a:p>
            <a:r>
              <a:rPr lang="en-US" dirty="0" smtClean="0"/>
              <a:t>(Question Code)</a:t>
            </a:r>
          </a:p>
        </p:txBody>
      </p:sp>
    </p:spTree>
    <p:extLst>
      <p:ext uri="{BB962C8B-B14F-4D97-AF65-F5344CB8AC3E}">
        <p14:creationId xmlns:p14="http://schemas.microsoft.com/office/powerpoint/2010/main" val="224378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B006FB7F-EE5B-45C5-B599-7E5CA0C4516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174578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2964B000-1AE4-4C7B-B7BC-3756D5FA85E3}" type="datetimeFigureOut">
              <a:rPr lang="en-US" smtClean="0">
                <a:solidFill>
                  <a:prstClr val="black"/>
                </a:solidFill>
              </a:rPr>
              <a:pPr/>
              <a:t>9/21/2015</a:t>
            </a:fld>
            <a:endParaRPr lang="en-US">
              <a:solidFill>
                <a:prstClr val="black"/>
              </a:solidFill>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006FB7F-EE5B-45C5-B599-7E5CA0C4516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79280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rm Up Question Indicator">
    <p:spTree>
      <p:nvGrpSpPr>
        <p:cNvPr id="1" name=""/>
        <p:cNvGrpSpPr/>
        <p:nvPr/>
      </p:nvGrpSpPr>
      <p:grpSpPr>
        <a:xfrm>
          <a:off x="0" y="0"/>
          <a:ext cx="0" cy="0"/>
          <a:chOff x="0" y="0"/>
          <a:chExt cx="0" cy="0"/>
        </a:xfrm>
      </p:grpSpPr>
      <p:sp>
        <p:nvSpPr>
          <p:cNvPr id="4" name="Rectangle 3"/>
          <p:cNvSpPr/>
          <p:nvPr userDrawn="1"/>
        </p:nvSpPr>
        <p:spPr>
          <a:xfrm>
            <a:off x="1371600" y="381000"/>
            <a:ext cx="4896405" cy="769441"/>
          </a:xfrm>
          <a:prstGeom prst="rect">
            <a:avLst/>
          </a:prstGeom>
        </p:spPr>
        <p:txBody>
          <a:bodyPr wrap="none">
            <a:spAutoFit/>
          </a:bodyPr>
          <a:lstStyle/>
          <a:p>
            <a:r>
              <a:rPr lang="en-US" sz="4400" b="1" dirty="0" smtClean="0">
                <a:solidFill>
                  <a:schemeClr val="bg1"/>
                </a:solidFill>
              </a:rPr>
              <a:t>Warm</a:t>
            </a:r>
            <a:r>
              <a:rPr lang="en-US" sz="4400" b="1" baseline="0" dirty="0" smtClean="0">
                <a:solidFill>
                  <a:schemeClr val="bg1"/>
                </a:solidFill>
              </a:rPr>
              <a:t> Up Questions</a:t>
            </a:r>
            <a:endParaRPr lang="en-US" sz="4400" b="1" dirty="0">
              <a:solidFill>
                <a:schemeClr val="bg1"/>
              </a:solidFill>
            </a:endParaRPr>
          </a:p>
        </p:txBody>
      </p:sp>
      <p:sp>
        <p:nvSpPr>
          <p:cNvPr id="5" name="Rectangle 4"/>
          <p:cNvSpPr/>
          <p:nvPr userDrawn="1"/>
        </p:nvSpPr>
        <p:spPr>
          <a:xfrm>
            <a:off x="304800" y="1828800"/>
            <a:ext cx="8534400" cy="4648200"/>
          </a:xfrm>
          <a:prstGeom prst="rect">
            <a:avLst/>
          </a:prstGeom>
          <a:solidFill>
            <a:srgbClr val="00133A"/>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ackgroundRemoval t="536" b="100000" l="0" r="100000">
                        <a14:foregroundMark x1="76000" y1="8393" x2="80000" y2="10179"/>
                        <a14:foregroundMark x1="80000" y1="11429" x2="84000" y2="24286"/>
                        <a14:foregroundMark x1="34000" y1="33036" x2="34000" y2="33036"/>
                      </a14:backgroundRemoval>
                    </a14:imgEffect>
                  </a14:imgLayer>
                </a14:imgProps>
              </a:ext>
              <a:ext uri="{28A0092B-C50C-407E-A947-70E740481C1C}">
                <a14:useLocalDpi xmlns:a14="http://schemas.microsoft.com/office/drawing/2010/main" val="0"/>
              </a:ext>
            </a:extLst>
          </a:blip>
          <a:stretch>
            <a:fillRect/>
          </a:stretch>
        </p:blipFill>
        <p:spPr>
          <a:xfrm>
            <a:off x="1219200" y="2463800"/>
            <a:ext cx="1905000" cy="3556000"/>
          </a:xfrm>
          <a:prstGeom prst="rect">
            <a:avLst/>
          </a:prstGeom>
        </p:spPr>
      </p:pic>
      <p:sp>
        <p:nvSpPr>
          <p:cNvPr id="7" name="Text Placeholder 10"/>
          <p:cNvSpPr>
            <a:spLocks noGrp="1"/>
          </p:cNvSpPr>
          <p:nvPr>
            <p:ph type="body" sz="quarter" idx="10" hasCustomPrompt="1"/>
          </p:nvPr>
        </p:nvSpPr>
        <p:spPr>
          <a:xfrm>
            <a:off x="4114800" y="2971800"/>
            <a:ext cx="4114800" cy="2362200"/>
          </a:xfrm>
          <a:noFill/>
          <a:ln>
            <a:noFill/>
          </a:ln>
        </p:spPr>
        <p:txBody>
          <a:bodyPr>
            <a:noAutofit/>
          </a:bodyPr>
          <a:lstStyle>
            <a:lvl1pPr marL="0" indent="0" algn="ctr">
              <a:lnSpc>
                <a:spcPct val="100000"/>
              </a:lnSpc>
              <a:spcAft>
                <a:spcPts val="600"/>
              </a:spcAft>
              <a:buNone/>
              <a:defRPr sz="4400"/>
            </a:lvl1pPr>
          </a:lstStyle>
          <a:p>
            <a:pPr algn="ctr">
              <a:lnSpc>
                <a:spcPct val="125000"/>
              </a:lnSpc>
            </a:pPr>
            <a:r>
              <a:rPr lang="en-US" sz="4400" b="0" dirty="0" smtClean="0">
                <a:solidFill>
                  <a:schemeClr val="bg1"/>
                </a:solidFill>
              </a:rPr>
              <a:t>CPS Lesson Questions </a:t>
            </a:r>
            <a:r>
              <a:rPr lang="en-US" dirty="0" smtClean="0"/>
              <a:t>X-X</a:t>
            </a:r>
            <a:endParaRPr lang="en-US" dirty="0"/>
          </a:p>
        </p:txBody>
      </p:sp>
    </p:spTree>
    <p:extLst>
      <p:ext uri="{BB962C8B-B14F-4D97-AF65-F5344CB8AC3E}">
        <p14:creationId xmlns:p14="http://schemas.microsoft.com/office/powerpoint/2010/main" val="245993752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006FB7F-EE5B-45C5-B599-7E5CA0C45168}" type="slidenum">
              <a:rPr lang="en-US" smtClean="0">
                <a:solidFill>
                  <a:prstClr val="white"/>
                </a:solidFill>
              </a:rPr>
              <a:pPr/>
              <a:t>‹#›</a:t>
            </a:fld>
            <a:endParaRPr lang="en-US" dirty="0">
              <a:solidFill>
                <a:prstClr val="white"/>
              </a:solidFill>
            </a:endParaRPr>
          </a:p>
        </p:txBody>
      </p:sp>
      <p:graphicFrame>
        <p:nvGraphicFramePr>
          <p:cNvPr id="4" name="TPChart" hidden="1"/>
          <p:cNvGraphicFramePr/>
          <p:nvPr userDrawn="1">
            <p:extLst>
              <p:ext uri="{D42A27DB-BD31-4B8C-83A1-F6EECF244321}">
                <p14:modId xmlns:p14="http://schemas.microsoft.com/office/powerpoint/2010/main" val="462751738"/>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073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ening Queestion">
    <p:spTree>
      <p:nvGrpSpPr>
        <p:cNvPr id="1" name=""/>
        <p:cNvGrpSpPr/>
        <p:nvPr/>
      </p:nvGrpSpPr>
      <p:grpSpPr>
        <a:xfrm>
          <a:off x="0" y="0"/>
          <a:ext cx="0" cy="0"/>
          <a:chOff x="0" y="0"/>
          <a:chExt cx="0" cy="0"/>
        </a:xfrm>
      </p:grpSpPr>
      <p:sp>
        <p:nvSpPr>
          <p:cNvPr id="4" name="Rectangle 3"/>
          <p:cNvSpPr/>
          <p:nvPr userDrawn="1"/>
        </p:nvSpPr>
        <p:spPr>
          <a:xfrm>
            <a:off x="1371600" y="381000"/>
            <a:ext cx="4423070" cy="769441"/>
          </a:xfrm>
          <a:prstGeom prst="rect">
            <a:avLst/>
          </a:prstGeom>
        </p:spPr>
        <p:txBody>
          <a:bodyPr wrap="none">
            <a:spAutoFit/>
          </a:bodyPr>
          <a:lstStyle/>
          <a:p>
            <a:r>
              <a:rPr lang="en-US" sz="4400" b="1" dirty="0" smtClean="0">
                <a:solidFill>
                  <a:schemeClr val="bg1"/>
                </a:solidFill>
              </a:rPr>
              <a:t>Opening Question</a:t>
            </a:r>
            <a:endParaRPr lang="en-US" sz="4400" b="1" dirty="0">
              <a:solidFill>
                <a:schemeClr val="bg1"/>
              </a:solidFill>
            </a:endParaRPr>
          </a:p>
        </p:txBody>
      </p:sp>
      <p:sp>
        <p:nvSpPr>
          <p:cNvPr id="3" name="Content Placeholder 2"/>
          <p:cNvSpPr>
            <a:spLocks noGrp="1"/>
          </p:cNvSpPr>
          <p:nvPr>
            <p:ph sz="quarter" idx="10" hasCustomPrompt="1"/>
          </p:nvPr>
        </p:nvSpPr>
        <p:spPr>
          <a:xfrm>
            <a:off x="304800" y="1828800"/>
            <a:ext cx="4191000" cy="4495800"/>
          </a:xfrm>
        </p:spPr>
        <p:txBody>
          <a:bodyPr lIns="274320" tIns="274320" rIns="274320" bIns="274320" anchor="ctr">
            <a:normAutofit/>
          </a:bodyPr>
          <a:lstStyle>
            <a:lvl1pPr marL="0" indent="0">
              <a:buNone/>
              <a:defRPr sz="3600" baseline="0"/>
            </a:lvl1pPr>
          </a:lstStyle>
          <a:p>
            <a:pPr lvl="0"/>
            <a:r>
              <a:rPr lang="en-US" dirty="0" smtClean="0"/>
              <a:t>Text for opening question here…</a:t>
            </a:r>
          </a:p>
        </p:txBody>
      </p:sp>
      <p:pic>
        <p:nvPicPr>
          <p:cNvPr id="9"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0" y="1752600"/>
            <a:ext cx="586740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66675" y="6343650"/>
            <a:ext cx="5153025" cy="400110"/>
          </a:xfrm>
          <a:prstGeom prst="rect">
            <a:avLst/>
          </a:prstGeom>
          <a:noFill/>
          <a:ln w="9525">
            <a:noFill/>
            <a:miter lim="800000"/>
            <a:headEnd/>
            <a:tailEnd/>
          </a:ln>
        </p:spPr>
        <p:txBody>
          <a:bodyPr wrap="square">
            <a:spAutoFit/>
          </a:bodyPr>
          <a:lstStyle/>
          <a:p>
            <a:pPr algn="ctr">
              <a:defRPr/>
            </a:pPr>
            <a:r>
              <a:rPr lang="en-US" sz="2000" b="1" dirty="0">
                <a:solidFill>
                  <a:srgbClr val="100C20"/>
                </a:solidFill>
                <a:latin typeface="+mn-lt"/>
              </a:rPr>
              <a:t>(Use CPS </a:t>
            </a:r>
            <a:r>
              <a:rPr lang="en-US" sz="2000" b="1" dirty="0" smtClean="0">
                <a:solidFill>
                  <a:srgbClr val="100C20"/>
                </a:solidFill>
                <a:latin typeface="+mn-lt"/>
              </a:rPr>
              <a:t>“Pick </a:t>
            </a:r>
            <a:r>
              <a:rPr lang="en-US" sz="2000" b="1" dirty="0">
                <a:solidFill>
                  <a:srgbClr val="100C20"/>
                </a:solidFill>
                <a:latin typeface="+mn-lt"/>
              </a:rPr>
              <a:t>a </a:t>
            </a:r>
            <a:r>
              <a:rPr lang="en-US" sz="2000" b="1" dirty="0" smtClean="0">
                <a:solidFill>
                  <a:srgbClr val="100C20"/>
                </a:solidFill>
                <a:latin typeface="+mn-lt"/>
              </a:rPr>
              <a:t>Student“ </a:t>
            </a:r>
            <a:r>
              <a:rPr lang="en-US" sz="2000" b="1" dirty="0">
                <a:solidFill>
                  <a:srgbClr val="100C20"/>
                </a:solidFill>
                <a:latin typeface="+mn-lt"/>
              </a:rPr>
              <a:t>for this question.)</a:t>
            </a:r>
          </a:p>
        </p:txBody>
      </p:sp>
      <p:sp>
        <p:nvSpPr>
          <p:cNvPr id="11" name="Bent-Up Arrow 10"/>
          <p:cNvSpPr/>
          <p:nvPr userDrawn="1"/>
        </p:nvSpPr>
        <p:spPr>
          <a:xfrm rot="10800000" flipH="1">
            <a:off x="5029200" y="6505605"/>
            <a:ext cx="552451" cy="342870"/>
          </a:xfrm>
          <a:prstGeom prst="bentUpArrow">
            <a:avLst/>
          </a:prstGeom>
          <a:solidFill>
            <a:srgbClr val="FFCC00"/>
          </a:solidFill>
          <a:ln w="3175">
            <a:solidFill>
              <a:srgbClr val="0013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15035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1447800" y="152400"/>
            <a:ext cx="7391400" cy="609600"/>
          </a:xfrm>
          <a:noFill/>
          <a:ln>
            <a:noFill/>
          </a:ln>
        </p:spPr>
        <p:txBody>
          <a:bodyPr lIns="0" tIns="0" rIns="0" bIns="0"/>
          <a:lstStyle>
            <a:lvl1pPr marL="0" indent="0">
              <a:buNone/>
              <a:defRPr b="1"/>
            </a:lvl1pPr>
          </a:lstStyle>
          <a:p>
            <a:pPr lvl="0"/>
            <a:r>
              <a:rPr lang="en-US" dirty="0" smtClean="0"/>
              <a:t>Citizenship and American Government</a:t>
            </a:r>
            <a:endParaRPr lang="en-US" dirty="0"/>
          </a:p>
        </p:txBody>
      </p:sp>
      <p:sp>
        <p:nvSpPr>
          <p:cNvPr id="9" name="Text Placeholder 2"/>
          <p:cNvSpPr>
            <a:spLocks noGrp="1"/>
          </p:cNvSpPr>
          <p:nvPr>
            <p:ph type="body" sz="quarter" idx="13" hasCustomPrompt="1"/>
          </p:nvPr>
        </p:nvSpPr>
        <p:spPr>
          <a:xfrm>
            <a:off x="1447800" y="762000"/>
            <a:ext cx="7086600" cy="609600"/>
          </a:xfrm>
          <a:noFill/>
          <a:ln>
            <a:noFill/>
          </a:ln>
        </p:spPr>
        <p:txBody>
          <a:bodyPr lIns="0" tIns="0" rIns="0" bIns="0">
            <a:normAutofit/>
          </a:bodyPr>
          <a:lstStyle>
            <a:lvl1pPr marL="0" indent="0">
              <a:buNone/>
              <a:defRPr sz="3200" baseline="0">
                <a:solidFill>
                  <a:srgbClr val="FFC000"/>
                </a:solidFill>
              </a:defRPr>
            </a:lvl1pPr>
          </a:lstStyle>
          <a:p>
            <a:pPr lvl="0"/>
            <a:r>
              <a:rPr lang="en-US" dirty="0" smtClean="0"/>
              <a:t>Foundations of US Government</a:t>
            </a:r>
            <a:endParaRPr lang="en-US" dirty="0"/>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899" y="1724025"/>
            <a:ext cx="8729663"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2066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eck On Learning Indicator">
    <p:spTree>
      <p:nvGrpSpPr>
        <p:cNvPr id="1" name=""/>
        <p:cNvGrpSpPr/>
        <p:nvPr/>
      </p:nvGrpSpPr>
      <p:grpSpPr>
        <a:xfrm>
          <a:off x="0" y="0"/>
          <a:ext cx="0" cy="0"/>
          <a:chOff x="0" y="0"/>
          <a:chExt cx="0" cy="0"/>
        </a:xfrm>
      </p:grpSpPr>
      <p:sp>
        <p:nvSpPr>
          <p:cNvPr id="4" name="Rectangle 3"/>
          <p:cNvSpPr/>
          <p:nvPr userDrawn="1"/>
        </p:nvSpPr>
        <p:spPr>
          <a:xfrm>
            <a:off x="1371600" y="381000"/>
            <a:ext cx="7013523" cy="769441"/>
          </a:xfrm>
          <a:prstGeom prst="rect">
            <a:avLst/>
          </a:prstGeom>
        </p:spPr>
        <p:txBody>
          <a:bodyPr wrap="none">
            <a:spAutoFit/>
          </a:bodyPr>
          <a:lstStyle/>
          <a:p>
            <a:r>
              <a:rPr lang="en-US" sz="4400" b="1" dirty="0" smtClean="0">
                <a:solidFill>
                  <a:schemeClr val="bg1"/>
                </a:solidFill>
              </a:rPr>
              <a:t>Check On Learning Questions</a:t>
            </a:r>
            <a:endParaRPr lang="en-US" sz="4400" b="1" dirty="0">
              <a:solidFill>
                <a:schemeClr val="bg1"/>
              </a:solidFill>
            </a:endParaRPr>
          </a:p>
        </p:txBody>
      </p:sp>
      <p:sp>
        <p:nvSpPr>
          <p:cNvPr id="5" name="Rectangle 4"/>
          <p:cNvSpPr/>
          <p:nvPr userDrawn="1"/>
        </p:nvSpPr>
        <p:spPr>
          <a:xfrm>
            <a:off x="304800" y="1828800"/>
            <a:ext cx="8534400" cy="4648200"/>
          </a:xfrm>
          <a:prstGeom prst="rect">
            <a:avLst/>
          </a:prstGeom>
          <a:solidFill>
            <a:srgbClr val="00133A"/>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ackgroundRemoval t="536" b="100000" l="0" r="100000">
                        <a14:foregroundMark x1="76000" y1="8393" x2="80000" y2="10179"/>
                        <a14:foregroundMark x1="80000" y1="11429" x2="84000" y2="24286"/>
                        <a14:foregroundMark x1="34000" y1="33036" x2="34000" y2="33036"/>
                      </a14:backgroundRemoval>
                    </a14:imgEffect>
                  </a14:imgLayer>
                </a14:imgProps>
              </a:ext>
              <a:ext uri="{28A0092B-C50C-407E-A947-70E740481C1C}">
                <a14:useLocalDpi xmlns:a14="http://schemas.microsoft.com/office/drawing/2010/main" val="0"/>
              </a:ext>
            </a:extLst>
          </a:blip>
          <a:stretch>
            <a:fillRect/>
          </a:stretch>
        </p:blipFill>
        <p:spPr>
          <a:xfrm>
            <a:off x="1219200" y="2463800"/>
            <a:ext cx="1905000" cy="3556000"/>
          </a:xfrm>
          <a:prstGeom prst="rect">
            <a:avLst/>
          </a:prstGeom>
        </p:spPr>
      </p:pic>
      <p:sp>
        <p:nvSpPr>
          <p:cNvPr id="7" name="Text Placeholder 10"/>
          <p:cNvSpPr>
            <a:spLocks noGrp="1"/>
          </p:cNvSpPr>
          <p:nvPr>
            <p:ph type="body" sz="quarter" idx="10" hasCustomPrompt="1"/>
          </p:nvPr>
        </p:nvSpPr>
        <p:spPr>
          <a:xfrm>
            <a:off x="4114800" y="2971800"/>
            <a:ext cx="4114800" cy="2362200"/>
          </a:xfrm>
          <a:noFill/>
          <a:ln>
            <a:noFill/>
          </a:ln>
        </p:spPr>
        <p:txBody>
          <a:bodyPr>
            <a:noAutofit/>
          </a:bodyPr>
          <a:lstStyle>
            <a:lvl1pPr marL="0" indent="0" algn="ctr">
              <a:lnSpc>
                <a:spcPct val="100000"/>
              </a:lnSpc>
              <a:spcAft>
                <a:spcPts val="600"/>
              </a:spcAft>
              <a:buNone/>
              <a:defRPr sz="4400"/>
            </a:lvl1pPr>
          </a:lstStyle>
          <a:p>
            <a:pPr algn="ctr">
              <a:lnSpc>
                <a:spcPct val="125000"/>
              </a:lnSpc>
            </a:pPr>
            <a:r>
              <a:rPr lang="en-US" sz="4400" b="0" dirty="0" smtClean="0">
                <a:solidFill>
                  <a:schemeClr val="bg1"/>
                </a:solidFill>
              </a:rPr>
              <a:t>CPS Lesson Questions </a:t>
            </a:r>
            <a:r>
              <a:rPr lang="en-US" dirty="0" smtClean="0"/>
              <a:t>X-X</a:t>
            </a:r>
            <a:endParaRPr lang="en-US" dirty="0"/>
          </a:p>
        </p:txBody>
      </p:sp>
    </p:spTree>
    <p:extLst>
      <p:ext uri="{BB962C8B-B14F-4D97-AF65-F5344CB8AC3E}">
        <p14:creationId xmlns:p14="http://schemas.microsoft.com/office/powerpoint/2010/main" val="8053399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microsoft.com/office/2007/relationships/hdphoto" Target="../media/hdphoto1.wdp"/><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1433513"/>
          </a:xfrm>
          <a:prstGeom prst="rect">
            <a:avLst/>
          </a:prstGeom>
          <a:solidFill>
            <a:srgbClr val="0013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1433513"/>
            <a:ext cx="9144000" cy="5424487"/>
          </a:xfrm>
          <a:prstGeom prst="rect">
            <a:avLst/>
          </a:prstGeom>
          <a:blipFill>
            <a:blip r:embed="rId1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bwMode="invGray">
          <a:xfrm>
            <a:off x="0" y="1524000"/>
            <a:ext cx="9144000" cy="46038"/>
          </a:xfrm>
          <a:prstGeom prst="rect">
            <a:avLst/>
          </a:prstGeom>
          <a:solidFill>
            <a:srgbClr val="FFCC00"/>
          </a:solidFill>
          <a:ln w="50800" cap="flat" cmpd="sng" algn="ctr">
            <a:solidFill>
              <a:srgbClr val="FFCC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pic>
        <p:nvPicPr>
          <p:cNvPr id="11" name="Picture 10"/>
          <p:cNvPicPr>
            <a:picLocks noChangeAspect="1"/>
          </p:cNvPicPr>
          <p:nvPr/>
        </p:nvPicPr>
        <p:blipFill>
          <a:blip r:embed="rId17" cstate="print">
            <a:extLst>
              <a:ext uri="{BEBA8EAE-BF5A-486C-A8C5-ECC9F3942E4B}">
                <a14:imgProps xmlns:a14="http://schemas.microsoft.com/office/drawing/2010/main">
                  <a14:imgLayer r:embed="rId1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28600" y="210134"/>
            <a:ext cx="990600" cy="1013243"/>
          </a:xfrm>
          <a:prstGeom prst="rect">
            <a:avLst/>
          </a:prstGeom>
        </p:spPr>
      </p:pic>
      <p:sp>
        <p:nvSpPr>
          <p:cNvPr id="3" name="Text Placeholder 2"/>
          <p:cNvSpPr>
            <a:spLocks noGrp="1"/>
          </p:cNvSpPr>
          <p:nvPr>
            <p:ph type="body" idx="1"/>
          </p:nvPr>
        </p:nvSpPr>
        <p:spPr>
          <a:xfrm>
            <a:off x="457200" y="1828800"/>
            <a:ext cx="8229600" cy="4525963"/>
          </a:xfrm>
          <a:prstGeom prst="rect">
            <a:avLst/>
          </a:prstGeom>
          <a:solidFill>
            <a:srgbClr val="00133A"/>
          </a:solidFill>
          <a:ln w="38100">
            <a:solidFill>
              <a:srgbClr val="FFCC00"/>
            </a:solidFill>
          </a:ln>
        </p:spPr>
        <p:txBody>
          <a:bodyPr vert="horz" lIns="457200" tIns="274320" rIns="457200" bIns="274320" rtlCol="0" anchor="t">
            <a:normAutofit/>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178731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6" r:id="rId4"/>
    <p:sldLayoutId id="2147483658" r:id="rId5"/>
    <p:sldLayoutId id="2147483659" r:id="rId6"/>
    <p:sldLayoutId id="2147483660" r:id="rId7"/>
    <p:sldLayoutId id="2147483664" r:id="rId8"/>
    <p:sldLayoutId id="2147483661" r:id="rId9"/>
    <p:sldLayoutId id="2147483662" r:id="rId10"/>
    <p:sldLayoutId id="2147483663" r:id="rId11"/>
    <p:sldLayoutId id="2147483665" r:id="rId12"/>
    <p:sldLayoutId id="2147483666" r:id="rId13"/>
    <p:sldLayoutId id="2147483722" r:id="rId14"/>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914400" rtl="0" eaLnBrk="1" latinLnBrk="0" hangingPunct="1">
        <a:spcBef>
          <a:spcPct val="20000"/>
        </a:spcBef>
        <a:spcAft>
          <a:spcPts val="600"/>
        </a:spcAft>
        <a:buFont typeface="Wingdings" panose="05000000000000000000" pitchFamily="2" charset="2"/>
        <a:buChar char="§"/>
        <a:defRPr sz="3600" kern="1200">
          <a:solidFill>
            <a:schemeClr val="bg1"/>
          </a:solidFill>
          <a:latin typeface="+mn-lt"/>
          <a:ea typeface="+mn-ea"/>
          <a:cs typeface="+mn-cs"/>
        </a:defRPr>
      </a:lvl1pPr>
      <a:lvl2pPr marL="742950" indent="-285750" algn="l" defTabSz="914400" rtl="0" eaLnBrk="1" latinLnBrk="0" hangingPunct="1">
        <a:spcBef>
          <a:spcPct val="20000"/>
        </a:spcBef>
        <a:spcAft>
          <a:spcPts val="600"/>
        </a:spcAft>
        <a:buFont typeface="Wingdings" panose="05000000000000000000" pitchFamily="2" charset="2"/>
        <a:buChar char="§"/>
        <a:defRPr sz="32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1433513"/>
          </a:xfrm>
          <a:prstGeom prst="rect">
            <a:avLst/>
          </a:prstGeom>
          <a:solidFill>
            <a:srgbClr val="0013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0" y="1433513"/>
            <a:ext cx="9144000" cy="5424487"/>
          </a:xfrm>
          <a:prstGeom prst="rect">
            <a:avLst/>
          </a:prstGeom>
          <a:blipFill>
            <a:blip r:embed="rId1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bwMode="invGray">
          <a:xfrm>
            <a:off x="0" y="1524000"/>
            <a:ext cx="9144000" cy="46038"/>
          </a:xfrm>
          <a:prstGeom prst="rect">
            <a:avLst/>
          </a:prstGeom>
          <a:solidFill>
            <a:srgbClr val="FFCC00"/>
          </a:solidFill>
          <a:ln w="50800" cap="flat" cmpd="sng" algn="ctr">
            <a:solidFill>
              <a:srgbClr val="FFCC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pic>
        <p:nvPicPr>
          <p:cNvPr id="11" name="Picture 10"/>
          <p:cNvPicPr>
            <a:picLocks noChangeAspect="1"/>
          </p:cNvPicPr>
          <p:nvPr/>
        </p:nvPicPr>
        <p:blipFill>
          <a:blip r:embed="rId16" cstate="print">
            <a:extLst>
              <a:ext uri="{BEBA8EAE-BF5A-486C-A8C5-ECC9F3942E4B}">
                <a14:imgProps xmlns:a14="http://schemas.microsoft.com/office/drawing/2010/main">
                  <a14:imgLayer r:embed="rId1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28600" y="210134"/>
            <a:ext cx="990600" cy="1013243"/>
          </a:xfrm>
          <a:prstGeom prst="rect">
            <a:avLst/>
          </a:prstGeom>
        </p:spPr>
      </p:pic>
      <p:sp>
        <p:nvSpPr>
          <p:cNvPr id="3" name="Text Placeholder 2"/>
          <p:cNvSpPr>
            <a:spLocks noGrp="1"/>
          </p:cNvSpPr>
          <p:nvPr>
            <p:ph type="body" idx="1"/>
          </p:nvPr>
        </p:nvSpPr>
        <p:spPr>
          <a:xfrm>
            <a:off x="457200" y="1828800"/>
            <a:ext cx="8229600" cy="4525963"/>
          </a:xfrm>
          <a:prstGeom prst="rect">
            <a:avLst/>
          </a:prstGeom>
          <a:solidFill>
            <a:srgbClr val="00133A"/>
          </a:solidFill>
          <a:ln w="38100">
            <a:solidFill>
              <a:srgbClr val="FFCC00"/>
            </a:solidFill>
          </a:ln>
        </p:spPr>
        <p:txBody>
          <a:bodyPr vert="horz" lIns="457200" tIns="274320" rIns="457200" bIns="274320" rtlCol="0" anchor="t">
            <a:normAutofit/>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7741933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txStyles>
    <p:titleStyle>
      <a:lvl1pPr algn="ctr" defTabSz="9144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914400" rtl="0" eaLnBrk="1" latinLnBrk="0" hangingPunct="1">
        <a:spcBef>
          <a:spcPct val="20000"/>
        </a:spcBef>
        <a:spcAft>
          <a:spcPts val="600"/>
        </a:spcAft>
        <a:buFont typeface="Wingdings" panose="05000000000000000000" pitchFamily="2" charset="2"/>
        <a:buChar char="§"/>
        <a:defRPr sz="3600" kern="1200">
          <a:solidFill>
            <a:schemeClr val="bg1"/>
          </a:solidFill>
          <a:latin typeface="+mn-lt"/>
          <a:ea typeface="+mn-ea"/>
          <a:cs typeface="+mn-cs"/>
        </a:defRPr>
      </a:lvl1pPr>
      <a:lvl2pPr marL="742950" indent="-285750" algn="l" defTabSz="914400" rtl="0" eaLnBrk="1" latinLnBrk="0" hangingPunct="1">
        <a:spcBef>
          <a:spcPct val="20000"/>
        </a:spcBef>
        <a:spcAft>
          <a:spcPts val="600"/>
        </a:spcAft>
        <a:buFont typeface="Wingdings" panose="05000000000000000000" pitchFamily="2" charset="2"/>
        <a:buChar char="§"/>
        <a:defRPr sz="32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4000">
              <a:srgbClr val="0063C7"/>
            </a:gs>
            <a:gs pos="36000">
              <a:srgbClr val="0000D6">
                <a:alpha val="90000"/>
              </a:srgbClr>
            </a:gs>
            <a:gs pos="86000">
              <a:srgbClr val="00194C"/>
            </a:gs>
          </a:gsLst>
          <a:path path="circle">
            <a:fillToRect t="100000" r="10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800">
                <a:solidFill>
                  <a:schemeClr val="bg1"/>
                </a:solidFill>
              </a:defRPr>
            </a:lvl1pPr>
          </a:lstStyle>
          <a:p>
            <a:fld id="{B006FB7F-EE5B-45C5-B599-7E5CA0C4516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318521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9" r:id="rId5"/>
  </p:sldLayoutIdLst>
  <p:txStyles>
    <p:titleStyle>
      <a:lvl1pPr algn="l" defTabSz="914400" rtl="0" eaLnBrk="1" latinLnBrk="0" hangingPunct="1">
        <a:lnSpc>
          <a:spcPct val="90000"/>
        </a:lnSpc>
        <a:spcBef>
          <a:spcPct val="0"/>
        </a:spcBef>
        <a:buNone/>
        <a:defRPr sz="4800" b="1" kern="1200">
          <a:ln w="3175">
            <a:solidFill>
              <a:schemeClr val="tx1"/>
            </a:solidFill>
          </a:ln>
          <a:solidFill>
            <a:schemeClr val="bg1"/>
          </a:solidFill>
          <a:effectLst>
            <a:outerShdw blurRad="38100" dist="38100" dir="2700000" algn="tl">
              <a:srgbClr val="000000">
                <a:alpha val="43137"/>
              </a:srgbClr>
            </a:outerShdw>
          </a:effectLst>
          <a:latin typeface="+mn-lt"/>
          <a:ea typeface="+mj-ea"/>
          <a:cs typeface="+mj-cs"/>
        </a:defRPr>
      </a:lvl1pPr>
    </p:titleStyle>
    <p:bodyStyle>
      <a:lvl1pPr marL="514350" indent="-514350" algn="l" defTabSz="914400" rtl="0" eaLnBrk="1" latinLnBrk="0" hangingPunct="1">
        <a:lnSpc>
          <a:spcPct val="90000"/>
        </a:lnSpc>
        <a:spcBef>
          <a:spcPts val="1000"/>
        </a:spcBef>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4000">
              <a:srgbClr val="0063C7"/>
            </a:gs>
            <a:gs pos="36000">
              <a:srgbClr val="0000D6">
                <a:alpha val="90000"/>
              </a:srgbClr>
            </a:gs>
            <a:gs pos="86000">
              <a:srgbClr val="00194C"/>
            </a:gs>
          </a:gsLst>
          <a:path path="circle">
            <a:fillToRect t="100000" r="10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800">
                <a:solidFill>
                  <a:schemeClr val="bg1"/>
                </a:solidFill>
              </a:defRPr>
            </a:lvl1pPr>
          </a:lstStyle>
          <a:p>
            <a:fld id="{B006FB7F-EE5B-45C5-B599-7E5CA0C4516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7480284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txStyles>
    <p:titleStyle>
      <a:lvl1pPr algn="l" defTabSz="914400" rtl="0" eaLnBrk="1" latinLnBrk="0" hangingPunct="1">
        <a:lnSpc>
          <a:spcPct val="90000"/>
        </a:lnSpc>
        <a:spcBef>
          <a:spcPct val="0"/>
        </a:spcBef>
        <a:buNone/>
        <a:defRPr sz="4800" b="1" kern="1200">
          <a:ln w="3175">
            <a:solidFill>
              <a:schemeClr val="tx1"/>
            </a:solidFill>
          </a:ln>
          <a:solidFill>
            <a:schemeClr val="bg1"/>
          </a:solidFill>
          <a:effectLst>
            <a:outerShdw blurRad="38100" dist="38100" dir="2700000" algn="tl">
              <a:srgbClr val="000000">
                <a:alpha val="43137"/>
              </a:srgbClr>
            </a:outerShdw>
          </a:effectLst>
          <a:latin typeface="+mn-lt"/>
          <a:ea typeface="+mj-ea"/>
          <a:cs typeface="+mj-cs"/>
        </a:defRPr>
      </a:lvl1pPr>
    </p:titleStyle>
    <p:bodyStyle>
      <a:lvl1pPr marL="514350" indent="-514350" algn="l" defTabSz="914400" rtl="0" eaLnBrk="1" latinLnBrk="0" hangingPunct="1">
        <a:lnSpc>
          <a:spcPct val="90000"/>
        </a:lnSpc>
        <a:spcBef>
          <a:spcPts val="1000"/>
        </a:spcBef>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4000">
              <a:srgbClr val="0063C7"/>
            </a:gs>
            <a:gs pos="36000">
              <a:srgbClr val="0000D6">
                <a:alpha val="90000"/>
              </a:srgbClr>
            </a:gs>
            <a:gs pos="86000">
              <a:srgbClr val="00194C"/>
            </a:gs>
          </a:gsLst>
          <a:path path="circle">
            <a:fillToRect t="100000" r="10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800">
                <a:solidFill>
                  <a:schemeClr val="bg1"/>
                </a:solidFill>
              </a:defRPr>
            </a:lvl1pPr>
          </a:lstStyle>
          <a:p>
            <a:fld id="{B006FB7F-EE5B-45C5-B599-7E5CA0C4516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296983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p:txStyles>
    <p:titleStyle>
      <a:lvl1pPr algn="l" defTabSz="914400" rtl="0" eaLnBrk="1" latinLnBrk="0" hangingPunct="1">
        <a:lnSpc>
          <a:spcPct val="90000"/>
        </a:lnSpc>
        <a:spcBef>
          <a:spcPct val="0"/>
        </a:spcBef>
        <a:buNone/>
        <a:defRPr sz="4800" b="1" kern="1200">
          <a:ln w="3175">
            <a:solidFill>
              <a:schemeClr val="tx1"/>
            </a:solidFill>
          </a:ln>
          <a:solidFill>
            <a:schemeClr val="bg1"/>
          </a:solidFill>
          <a:effectLst>
            <a:outerShdw blurRad="38100" dist="38100" dir="2700000" algn="tl">
              <a:srgbClr val="000000">
                <a:alpha val="43137"/>
              </a:srgbClr>
            </a:outerShdw>
          </a:effectLst>
          <a:latin typeface="+mn-lt"/>
          <a:ea typeface="+mj-ea"/>
          <a:cs typeface="+mj-cs"/>
        </a:defRPr>
      </a:lvl1pPr>
    </p:titleStyle>
    <p:bodyStyle>
      <a:lvl1pPr marL="514350" indent="-514350" algn="l" defTabSz="914400" rtl="0" eaLnBrk="1" latinLnBrk="0" hangingPunct="1">
        <a:lnSpc>
          <a:spcPct val="90000"/>
        </a:lnSpc>
        <a:spcBef>
          <a:spcPts val="1000"/>
        </a:spcBef>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a:gsLst>
            <a:gs pos="4000">
              <a:srgbClr val="0063C7"/>
            </a:gs>
            <a:gs pos="36000">
              <a:srgbClr val="0000D6">
                <a:alpha val="90000"/>
              </a:srgbClr>
            </a:gs>
            <a:gs pos="86000">
              <a:srgbClr val="00194C"/>
            </a:gs>
          </a:gsLst>
          <a:path path="circle">
            <a:fillToRect t="100000" r="10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800">
                <a:solidFill>
                  <a:schemeClr val="bg1"/>
                </a:solidFill>
              </a:defRPr>
            </a:lvl1pPr>
          </a:lstStyle>
          <a:p>
            <a:fld id="{B006FB7F-EE5B-45C5-B599-7E5CA0C4516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5334614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Lst>
  <p:txStyles>
    <p:titleStyle>
      <a:lvl1pPr algn="l" defTabSz="914400" rtl="0" eaLnBrk="1" latinLnBrk="0" hangingPunct="1">
        <a:lnSpc>
          <a:spcPct val="90000"/>
        </a:lnSpc>
        <a:spcBef>
          <a:spcPct val="0"/>
        </a:spcBef>
        <a:buNone/>
        <a:defRPr sz="4800" b="1" kern="1200">
          <a:ln w="3175">
            <a:solidFill>
              <a:schemeClr val="tx1"/>
            </a:solidFill>
          </a:ln>
          <a:solidFill>
            <a:schemeClr val="bg1"/>
          </a:solidFill>
          <a:effectLst>
            <a:outerShdw blurRad="38100" dist="38100" dir="2700000" algn="tl">
              <a:srgbClr val="000000">
                <a:alpha val="43137"/>
              </a:srgbClr>
            </a:outerShdw>
          </a:effectLst>
          <a:latin typeface="+mn-lt"/>
          <a:ea typeface="+mj-ea"/>
          <a:cs typeface="+mj-cs"/>
        </a:defRPr>
      </a:lvl1pPr>
    </p:titleStyle>
    <p:bodyStyle>
      <a:lvl1pPr marL="514350" indent="-514350" algn="l" defTabSz="914400" rtl="0" eaLnBrk="1" latinLnBrk="0" hangingPunct="1">
        <a:lnSpc>
          <a:spcPct val="90000"/>
        </a:lnSpc>
        <a:spcBef>
          <a:spcPts val="1000"/>
        </a:spcBef>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a:gsLst>
            <a:gs pos="4000">
              <a:srgbClr val="0063C7"/>
            </a:gs>
            <a:gs pos="36000">
              <a:srgbClr val="0000D6">
                <a:alpha val="90000"/>
              </a:srgbClr>
            </a:gs>
            <a:gs pos="86000">
              <a:srgbClr val="00194C"/>
            </a:gs>
          </a:gsLst>
          <a:path path="circle">
            <a:fillToRect t="100000" r="10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800">
                <a:solidFill>
                  <a:schemeClr val="bg1"/>
                </a:solidFill>
              </a:defRPr>
            </a:lvl1pPr>
          </a:lstStyle>
          <a:p>
            <a:fld id="{B006FB7F-EE5B-45C5-B599-7E5CA0C4516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3888738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txStyles>
    <p:titleStyle>
      <a:lvl1pPr algn="l" defTabSz="914400" rtl="0" eaLnBrk="1" latinLnBrk="0" hangingPunct="1">
        <a:lnSpc>
          <a:spcPct val="90000"/>
        </a:lnSpc>
        <a:spcBef>
          <a:spcPct val="0"/>
        </a:spcBef>
        <a:buNone/>
        <a:defRPr sz="4800" b="1" kern="1200">
          <a:ln w="3175">
            <a:solidFill>
              <a:schemeClr val="tx1"/>
            </a:solidFill>
          </a:ln>
          <a:solidFill>
            <a:schemeClr val="bg1"/>
          </a:solidFill>
          <a:effectLst>
            <a:outerShdw blurRad="38100" dist="38100" dir="2700000" algn="tl">
              <a:srgbClr val="000000">
                <a:alpha val="43137"/>
              </a:srgbClr>
            </a:outerShdw>
          </a:effectLst>
          <a:latin typeface="+mn-lt"/>
          <a:ea typeface="+mj-ea"/>
          <a:cs typeface="+mj-cs"/>
        </a:defRPr>
      </a:lvl1pPr>
    </p:titleStyle>
    <p:bodyStyle>
      <a:lvl1pPr marL="514350" indent="-514350" algn="l" defTabSz="914400" rtl="0" eaLnBrk="1" latinLnBrk="0" hangingPunct="1">
        <a:lnSpc>
          <a:spcPct val="90000"/>
        </a:lnSpc>
        <a:spcBef>
          <a:spcPts val="1000"/>
        </a:spcBef>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slideLayout" Target="../slideLayouts/slideLayout29.xml"/><Relationship Id="rId4" Type="http://schemas.openxmlformats.org/officeDocument/2006/relationships/tags" Target="../tags/tag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control" Target="../activeX/activeX1.xml"/><Relationship Id="rId7" Type="http://schemas.openxmlformats.org/officeDocument/2006/relationships/image" Target="../media/image15.wmf"/><Relationship Id="rId2" Type="http://schemas.openxmlformats.org/officeDocument/2006/relationships/tags" Target="../tags/tag25.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slideLayout" Target="../slideLayouts/slideLayout30.xml"/><Relationship Id="rId4" Type="http://schemas.openxmlformats.org/officeDocument/2006/relationships/tags" Target="../tags/tag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Layout" Target="../slideLayouts/slideLayout30.xml"/><Relationship Id="rId4" Type="http://schemas.openxmlformats.org/officeDocument/2006/relationships/tags" Target="../tags/tag36.xml"/></Relationships>
</file>

<file path=ppt/slides/_rels/slide2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24.JPG"/><Relationship Id="rId5" Type="http://schemas.openxmlformats.org/officeDocument/2006/relationships/slideLayout" Target="../slideLayouts/slideLayout30.xml"/><Relationship Id="rId4" Type="http://schemas.openxmlformats.org/officeDocument/2006/relationships/tags" Target="../tags/tag40.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Layout" Target="../slideLayouts/slideLayout30.xml"/><Relationship Id="rId4" Type="http://schemas.openxmlformats.org/officeDocument/2006/relationships/tags" Target="../tags/tag44.xml"/></Relationships>
</file>

<file path=ppt/slides/_rels/slide33.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slideLayout" Target="../slideLayouts/slideLayout30.xml"/><Relationship Id="rId4" Type="http://schemas.openxmlformats.org/officeDocument/2006/relationships/tags" Target="../tags/tag48.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6.xml"/><Relationship Id="rId7"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slide" Target="slide9.xml"/><Relationship Id="rId11" Type="http://schemas.openxmlformats.org/officeDocument/2006/relationships/image" Target="../media/image14.png"/><Relationship Id="rId5" Type="http://schemas.openxmlformats.org/officeDocument/2006/relationships/slide" Target="slide8.xml"/><Relationship Id="rId10" Type="http://schemas.openxmlformats.org/officeDocument/2006/relationships/slide" Target="slide5.xml"/><Relationship Id="rId4" Type="http://schemas.openxmlformats.org/officeDocument/2006/relationships/slide" Target="slide7.xml"/><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control" Target="../activeX/activeX2.xml"/><Relationship Id="rId7" Type="http://schemas.openxmlformats.org/officeDocument/2006/relationships/image" Target="../media/image15.wmf"/><Relationship Id="rId2" Type="http://schemas.openxmlformats.org/officeDocument/2006/relationships/tags" Target="../tags/tag49.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slideLayout" Target="../slideLayouts/slideLayout30.xml"/><Relationship Id="rId4" Type="http://schemas.openxmlformats.org/officeDocument/2006/relationships/tags" Target="../tags/tag53.xml"/></Relationships>
</file>

<file path=ppt/slides/_rels/slide45.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slideLayout" Target="../slideLayouts/slideLayout3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ags" Target="../tags/tag60.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ags" Target="../tags/tag61.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ags" Target="../tags/tag62.xml"/></Relationships>
</file>

<file path=ppt/slides/_rels/slide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chart" Target="../charts/chart6.xml"/><Relationship Id="rId4" Type="http://schemas.openxmlformats.org/officeDocument/2006/relationships/slideLayout" Target="../slideLayouts/slideLayout4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Layout" Target="../slideLayouts/slideLayout29.xml"/><Relationship Id="rId4"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slideLayout" Target="../slideLayouts/slideLayout29.xml"/><Relationship Id="rId4" Type="http://schemas.openxmlformats.org/officeDocument/2006/relationships/tags" Target="../tags/tag12.xml"/></Relationships>
</file>

<file path=ppt/slides/_rels/slide8.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slideLayout" Target="../slideLayouts/slideLayout29.xml"/><Relationship Id="rId4"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slideLayout" Target="../slideLayouts/slideLayout29.xml"/><Relationship Id="rId4"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22075"/>
            <a:ext cx="9144000" cy="762000"/>
          </a:xfrm>
        </p:spPr>
        <p:txBody>
          <a:bodyPr>
            <a:normAutofit/>
          </a:bodyPr>
          <a:lstStyle/>
          <a:p>
            <a:r>
              <a:rPr lang="en-US" sz="3200" dirty="0" smtClean="0"/>
              <a:t>Module 2 – Leadership</a:t>
            </a:r>
            <a:endParaRPr lang="en-US" sz="3200" dirty="0">
              <a:solidFill>
                <a:srgbClr val="FFC000"/>
              </a:solidFill>
            </a:endParaRPr>
          </a:p>
        </p:txBody>
      </p:sp>
      <p:sp>
        <p:nvSpPr>
          <p:cNvPr id="4" name="TextBox 3"/>
          <p:cNvSpPr txBox="1"/>
          <p:nvPr/>
        </p:nvSpPr>
        <p:spPr>
          <a:xfrm>
            <a:off x="0" y="4191009"/>
            <a:ext cx="9067800" cy="461793"/>
          </a:xfrm>
          <a:prstGeom prst="rect">
            <a:avLst/>
          </a:prstGeom>
          <a:noFill/>
        </p:spPr>
        <p:txBody>
          <a:bodyPr wrap="square" rtlCol="0">
            <a:spAutoFit/>
          </a:bodyPr>
          <a:lstStyle/>
          <a:p>
            <a:pPr algn="ctr">
              <a:lnSpc>
                <a:spcPct val="85000"/>
              </a:lnSpc>
            </a:pPr>
            <a:r>
              <a:rPr lang="en-US" sz="2800" dirty="0" smtClean="0">
                <a:solidFill>
                  <a:prstClr val="white"/>
                </a:solidFill>
              </a:rPr>
              <a:t>Chapter 3 – </a:t>
            </a:r>
            <a:r>
              <a:rPr lang="en-US" sz="2800" dirty="0" smtClean="0">
                <a:solidFill>
                  <a:schemeClr val="bg1"/>
                </a:solidFill>
              </a:rPr>
              <a:t>Evaluation of Performance</a:t>
            </a:r>
            <a:endParaRPr lang="en-US" altLang="en-US" sz="2800" dirty="0">
              <a:solidFill>
                <a:schemeClr val="bg1"/>
              </a:solidFill>
            </a:endParaRPr>
          </a:p>
        </p:txBody>
      </p:sp>
      <p:sp>
        <p:nvSpPr>
          <p:cNvPr id="5" name="TextBox 4"/>
          <p:cNvSpPr txBox="1"/>
          <p:nvPr/>
        </p:nvSpPr>
        <p:spPr>
          <a:xfrm>
            <a:off x="0" y="4789995"/>
            <a:ext cx="9144000" cy="523220"/>
          </a:xfrm>
          <a:prstGeom prst="rect">
            <a:avLst/>
          </a:prstGeom>
          <a:noFill/>
        </p:spPr>
        <p:txBody>
          <a:bodyPr wrap="square" rtlCol="0">
            <a:spAutoFit/>
          </a:bodyPr>
          <a:lstStyle/>
          <a:p>
            <a:pPr algn="ctr"/>
            <a:r>
              <a:rPr lang="en-US" sz="2800" dirty="0" smtClean="0">
                <a:solidFill>
                  <a:srgbClr val="FFCC00"/>
                </a:solidFill>
              </a:rPr>
              <a:t>Section </a:t>
            </a:r>
            <a:r>
              <a:rPr lang="en-US" sz="2800" dirty="0">
                <a:solidFill>
                  <a:srgbClr val="FFCC00"/>
                </a:solidFill>
              </a:rPr>
              <a:t>1</a:t>
            </a:r>
            <a:r>
              <a:rPr lang="en-US" sz="2800" dirty="0" smtClean="0">
                <a:solidFill>
                  <a:srgbClr val="FFCC00"/>
                </a:solidFill>
              </a:rPr>
              <a:t> – Evaluation of Performance</a:t>
            </a:r>
            <a:endParaRPr lang="en-US" sz="2800" dirty="0">
              <a:solidFill>
                <a:srgbClr val="FFCC00"/>
              </a:solidFill>
            </a:endParaRPr>
          </a:p>
        </p:txBody>
      </p:sp>
    </p:spTree>
    <p:extLst>
      <p:ext uri="{BB962C8B-B14F-4D97-AF65-F5344CB8AC3E}">
        <p14:creationId xmlns:p14="http://schemas.microsoft.com/office/powerpoint/2010/main" val="1834188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Autofit/>
          </a:bodyPr>
          <a:lstStyle/>
          <a:p>
            <a:r>
              <a:rPr lang="en-US" sz="4000" dirty="0" smtClean="0"/>
              <a:t>Looking at your progress, development, and learning to determine what has improved and what areas still need improvement</a:t>
            </a:r>
            <a:endParaRPr lang="en-US" sz="4000" dirty="0"/>
          </a:p>
        </p:txBody>
      </p:sp>
      <p:sp>
        <p:nvSpPr>
          <p:cNvPr id="3" name="TPAnswers"/>
          <p:cNvSpPr>
            <a:spLocks noGrp="1"/>
          </p:cNvSpPr>
          <p:nvPr>
            <p:ph type="body" idx="1"/>
            <p:custDataLst>
              <p:tags r:id="rId2"/>
            </p:custDataLst>
          </p:nvPr>
        </p:nvSpPr>
        <p:spPr/>
        <p:txBody>
          <a:bodyPr>
            <a:normAutofit/>
          </a:bodyPr>
          <a:lstStyle/>
          <a:p>
            <a:pPr>
              <a:lnSpc>
                <a:spcPct val="100000"/>
              </a:lnSpc>
              <a:spcBef>
                <a:spcPct val="20000"/>
              </a:spcBef>
              <a:buFont typeface="+mj-lt"/>
              <a:buAutoNum type="alphaUcPeriod"/>
            </a:pPr>
            <a:r>
              <a:rPr lang="en-US" sz="3200" dirty="0" smtClean="0"/>
              <a:t>Performance evaluation</a:t>
            </a:r>
          </a:p>
          <a:p>
            <a:pPr>
              <a:lnSpc>
                <a:spcPct val="100000"/>
              </a:lnSpc>
              <a:spcBef>
                <a:spcPct val="20000"/>
              </a:spcBef>
              <a:buFont typeface="+mj-lt"/>
              <a:buAutoNum type="alphaUcPeriod"/>
            </a:pPr>
            <a:r>
              <a:rPr lang="en-US" sz="3200" dirty="0" smtClean="0"/>
              <a:t>Progress assessment</a:t>
            </a:r>
          </a:p>
          <a:p>
            <a:pPr>
              <a:lnSpc>
                <a:spcPct val="100000"/>
              </a:lnSpc>
              <a:spcBef>
                <a:spcPct val="20000"/>
              </a:spcBef>
              <a:buFont typeface="+mj-lt"/>
              <a:buAutoNum type="alphaUcPeriod"/>
            </a:pPr>
            <a:r>
              <a:rPr lang="en-US" sz="3200" dirty="0" smtClean="0"/>
              <a:t>Skill assessment</a:t>
            </a:r>
          </a:p>
          <a:p>
            <a:pPr>
              <a:lnSpc>
                <a:spcPct val="100000"/>
              </a:lnSpc>
              <a:spcBef>
                <a:spcPct val="20000"/>
              </a:spcBef>
              <a:buFont typeface="+mj-lt"/>
              <a:buAutoNum type="alphaUcPeriod"/>
            </a:pPr>
            <a:r>
              <a:rPr lang="en-US" sz="3200" dirty="0" smtClean="0"/>
              <a:t>Self-evaluation</a:t>
            </a:r>
            <a:endParaRPr lang="en-US" sz="3200" dirty="0"/>
          </a:p>
        </p:txBody>
      </p:sp>
      <p:sp>
        <p:nvSpPr>
          <p:cNvPr id="5" name="Text Placeholder 4"/>
          <p:cNvSpPr>
            <a:spLocks noGrp="1"/>
          </p:cNvSpPr>
          <p:nvPr>
            <p:ph type="body" sz="quarter" idx="10"/>
          </p:nvPr>
        </p:nvSpPr>
        <p:spPr/>
        <p:txBody>
          <a:bodyPr/>
          <a:lstStyle/>
          <a:p>
            <a:r>
              <a:rPr lang="en-US" dirty="0" smtClean="0"/>
              <a:t>(NS3-M2U1C3S1:KT5)</a:t>
            </a:r>
            <a:endParaRPr lang="en-US" dirty="0"/>
          </a:p>
        </p:txBody>
      </p:sp>
      <p:sp>
        <p:nvSpPr>
          <p:cNvPr id="7" name="CAI1"/>
          <p:cNvSpPr>
            <a:spLocks noChangeAspect="1"/>
          </p:cNvSpPr>
          <p:nvPr>
            <p:custDataLst>
              <p:tags r:id="rId3"/>
            </p:custDataLst>
          </p:nvPr>
        </p:nvSpPr>
        <p:spPr>
          <a:xfrm rot="10800000">
            <a:off x="428716" y="5004670"/>
            <a:ext cx="406400" cy="406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PChart"/>
          <p:cNvSpPr txBox="1">
            <a:spLocks/>
          </p:cNvSpPr>
          <p:nvPr>
            <p:custDataLst>
              <p:tags r:id="rId4"/>
            </p:custDataLst>
          </p:nvPr>
        </p:nvSpPr>
        <p:spPr>
          <a:xfrm>
            <a:off x="6858000" y="3200399"/>
            <a:ext cx="1727200" cy="2976563"/>
          </a:xfrm>
          <a:prstGeom prst="rect">
            <a:avLst/>
          </a:prstGeom>
        </p:spPr>
        <p:txBody>
          <a:bodyPr vert="horz" lIns="91440" tIns="45720" rIns="91440" bIns="45720" rtlCol="0">
            <a:norm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20000"/>
              </a:spcBef>
              <a:buNone/>
            </a:pPr>
            <a:r>
              <a:rPr lang="en-US" sz="3200" smtClean="0"/>
              <a:t>1</a:t>
            </a:r>
          </a:p>
          <a:p>
            <a:pPr algn="r">
              <a:lnSpc>
                <a:spcPct val="100000"/>
              </a:lnSpc>
              <a:spcBef>
                <a:spcPct val="20000"/>
              </a:spcBef>
              <a:buNone/>
            </a:pPr>
            <a:r>
              <a:rPr lang="en-US" sz="3200" smtClean="0"/>
              <a:t>1</a:t>
            </a:r>
          </a:p>
          <a:p>
            <a:pPr algn="r">
              <a:lnSpc>
                <a:spcPct val="100000"/>
              </a:lnSpc>
              <a:spcBef>
                <a:spcPct val="20000"/>
              </a:spcBef>
              <a:buNone/>
            </a:pPr>
            <a:r>
              <a:rPr lang="en-US" sz="3200" smtClean="0"/>
              <a:t>1</a:t>
            </a:r>
          </a:p>
          <a:p>
            <a:pPr algn="r">
              <a:lnSpc>
                <a:spcPct val="100000"/>
              </a:lnSpc>
              <a:spcBef>
                <a:spcPct val="20000"/>
              </a:spcBef>
              <a:buNone/>
            </a:pPr>
            <a:r>
              <a:rPr lang="en-US" sz="3200" smtClean="0"/>
              <a:t>1</a:t>
            </a:r>
            <a:endParaRPr lang="en-US" sz="3200" dirty="0"/>
          </a:p>
        </p:txBody>
      </p:sp>
    </p:spTree>
    <p:custDataLst>
      <p:tags r:id="rId1"/>
    </p:custDataLst>
    <p:extLst>
      <p:ext uri="{BB962C8B-B14F-4D97-AF65-F5344CB8AC3E}">
        <p14:creationId xmlns:p14="http://schemas.microsoft.com/office/powerpoint/2010/main" val="119628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51762" y="1958996"/>
            <a:ext cx="5525310" cy="954107"/>
          </a:xfrm>
          <a:prstGeom prst="rect">
            <a:avLst/>
          </a:prstGeom>
          <a:noFill/>
        </p:spPr>
        <p:txBody>
          <a:bodyPr wrap="square" rtlCol="0">
            <a:spAutoFit/>
          </a:bodyPr>
          <a:lstStyle/>
          <a:p>
            <a:r>
              <a:rPr lang="en-US" sz="2800" dirty="0" smtClean="0">
                <a:solidFill>
                  <a:schemeClr val="bg1"/>
                </a:solidFill>
              </a:rPr>
              <a:t>Refers </a:t>
            </a:r>
            <a:r>
              <a:rPr lang="en-US" sz="2800" dirty="0">
                <a:solidFill>
                  <a:schemeClr val="bg1"/>
                </a:solidFill>
              </a:rPr>
              <a:t>to what a person does – actual behavior or actual </a:t>
            </a:r>
            <a:r>
              <a:rPr lang="en-US" sz="2800" dirty="0" smtClean="0">
                <a:solidFill>
                  <a:schemeClr val="bg1"/>
                </a:solidFill>
              </a:rPr>
              <a:t>output</a:t>
            </a:r>
          </a:p>
        </p:txBody>
      </p:sp>
      <p:sp>
        <p:nvSpPr>
          <p:cNvPr id="5" name="TextBox 4"/>
          <p:cNvSpPr txBox="1"/>
          <p:nvPr/>
        </p:nvSpPr>
        <p:spPr>
          <a:xfrm>
            <a:off x="424774" y="1975209"/>
            <a:ext cx="2590800" cy="523220"/>
          </a:xfrm>
          <a:prstGeom prst="rect">
            <a:avLst/>
          </a:prstGeom>
          <a:noFill/>
        </p:spPr>
        <p:txBody>
          <a:bodyPr wrap="square" rtlCol="0">
            <a:spAutoFit/>
          </a:bodyPr>
          <a:lstStyle/>
          <a:p>
            <a:r>
              <a:rPr lang="en-US" sz="2800" dirty="0" smtClean="0">
                <a:solidFill>
                  <a:srgbClr val="FFCC00"/>
                </a:solidFill>
              </a:rPr>
              <a:t>Performance - </a:t>
            </a:r>
            <a:endParaRPr lang="en-US" sz="2800" dirty="0" smtClean="0">
              <a:solidFill>
                <a:schemeClr val="bg1"/>
              </a:solidFill>
            </a:endParaRPr>
          </a:p>
        </p:txBody>
      </p:sp>
      <p:sp>
        <p:nvSpPr>
          <p:cNvPr id="6" name="TextBox 5"/>
          <p:cNvSpPr txBox="1"/>
          <p:nvPr/>
        </p:nvSpPr>
        <p:spPr>
          <a:xfrm>
            <a:off x="3148522" y="3468403"/>
            <a:ext cx="5525310" cy="1384995"/>
          </a:xfrm>
          <a:prstGeom prst="rect">
            <a:avLst/>
          </a:prstGeom>
          <a:noFill/>
        </p:spPr>
        <p:txBody>
          <a:bodyPr wrap="square" rtlCol="0">
            <a:spAutoFit/>
          </a:bodyPr>
          <a:lstStyle/>
          <a:p>
            <a:r>
              <a:rPr lang="en-US" sz="2800" dirty="0" smtClean="0">
                <a:solidFill>
                  <a:schemeClr val="bg1"/>
                </a:solidFill>
              </a:rPr>
              <a:t>An assessment, appraisal, rating, or judgment regarding a person’s performance</a:t>
            </a:r>
          </a:p>
        </p:txBody>
      </p:sp>
      <p:sp>
        <p:nvSpPr>
          <p:cNvPr id="7" name="TextBox 6"/>
          <p:cNvSpPr txBox="1"/>
          <p:nvPr/>
        </p:nvSpPr>
        <p:spPr>
          <a:xfrm>
            <a:off x="421534" y="3484616"/>
            <a:ext cx="2590800" cy="523220"/>
          </a:xfrm>
          <a:prstGeom prst="rect">
            <a:avLst/>
          </a:prstGeom>
          <a:noFill/>
        </p:spPr>
        <p:txBody>
          <a:bodyPr wrap="square" rtlCol="0">
            <a:spAutoFit/>
          </a:bodyPr>
          <a:lstStyle/>
          <a:p>
            <a:r>
              <a:rPr lang="en-US" sz="2800" dirty="0" smtClean="0">
                <a:solidFill>
                  <a:srgbClr val="FFCC00"/>
                </a:solidFill>
              </a:rPr>
              <a:t>Evaluation - </a:t>
            </a:r>
            <a:endParaRPr lang="en-US" sz="2800" dirty="0" smtClean="0">
              <a:solidFill>
                <a:schemeClr val="bg1"/>
              </a:solidFill>
            </a:endParaRPr>
          </a:p>
        </p:txBody>
      </p:sp>
      <p:sp>
        <p:nvSpPr>
          <p:cNvPr id="8" name="TextBox 7"/>
          <p:cNvSpPr txBox="1"/>
          <p:nvPr/>
        </p:nvSpPr>
        <p:spPr>
          <a:xfrm>
            <a:off x="3145281" y="5358052"/>
            <a:ext cx="5525310" cy="954107"/>
          </a:xfrm>
          <a:prstGeom prst="rect">
            <a:avLst/>
          </a:prstGeom>
          <a:noFill/>
        </p:spPr>
        <p:txBody>
          <a:bodyPr wrap="square" rtlCol="0">
            <a:spAutoFit/>
          </a:bodyPr>
          <a:lstStyle/>
          <a:p>
            <a:r>
              <a:rPr lang="en-US" sz="2800" dirty="0">
                <a:solidFill>
                  <a:schemeClr val="bg1"/>
                </a:solidFill>
              </a:rPr>
              <a:t>Aptitude refers to potential skills and abilities in the </a:t>
            </a:r>
            <a:r>
              <a:rPr lang="en-US" sz="2800" dirty="0" smtClean="0">
                <a:solidFill>
                  <a:schemeClr val="bg1"/>
                </a:solidFill>
              </a:rPr>
              <a:t>future</a:t>
            </a:r>
          </a:p>
        </p:txBody>
      </p:sp>
      <p:sp>
        <p:nvSpPr>
          <p:cNvPr id="9" name="TextBox 8"/>
          <p:cNvSpPr txBox="1"/>
          <p:nvPr/>
        </p:nvSpPr>
        <p:spPr>
          <a:xfrm>
            <a:off x="418293" y="5374265"/>
            <a:ext cx="2590800" cy="523220"/>
          </a:xfrm>
          <a:prstGeom prst="rect">
            <a:avLst/>
          </a:prstGeom>
          <a:noFill/>
        </p:spPr>
        <p:txBody>
          <a:bodyPr wrap="square" rtlCol="0">
            <a:spAutoFit/>
          </a:bodyPr>
          <a:lstStyle/>
          <a:p>
            <a:r>
              <a:rPr lang="en-US" sz="2800" dirty="0" smtClean="0">
                <a:solidFill>
                  <a:srgbClr val="FFCC00"/>
                </a:solidFill>
              </a:rPr>
              <a:t>Aptitude - </a:t>
            </a:r>
            <a:endParaRPr lang="en-US" sz="2800" dirty="0" smtClean="0">
              <a:solidFill>
                <a:schemeClr val="bg1"/>
              </a:solidFill>
            </a:endParaRPr>
          </a:p>
        </p:txBody>
      </p:sp>
    </p:spTree>
    <p:extLst>
      <p:ext uri="{BB962C8B-B14F-4D97-AF65-F5344CB8AC3E}">
        <p14:creationId xmlns:p14="http://schemas.microsoft.com/office/powerpoint/2010/main" val="366010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2054" y="1958996"/>
            <a:ext cx="5835018" cy="2677656"/>
          </a:xfrm>
          <a:prstGeom prst="rect">
            <a:avLst/>
          </a:prstGeom>
          <a:noFill/>
        </p:spPr>
        <p:txBody>
          <a:bodyPr wrap="square" rtlCol="0">
            <a:spAutoFit/>
          </a:bodyPr>
          <a:lstStyle/>
          <a:p>
            <a:r>
              <a:rPr lang="en-US" sz="2800" dirty="0">
                <a:solidFill>
                  <a:schemeClr val="bg1"/>
                </a:solidFill>
              </a:rPr>
              <a:t>Assessment that is conducted after a period of </a:t>
            </a:r>
            <a:r>
              <a:rPr lang="en-US" sz="2800" dirty="0" smtClean="0">
                <a:solidFill>
                  <a:schemeClr val="bg1"/>
                </a:solidFill>
              </a:rPr>
              <a:t>instruction; in </a:t>
            </a:r>
            <a:r>
              <a:rPr lang="en-US" sz="2800" dirty="0">
                <a:solidFill>
                  <a:schemeClr val="bg1"/>
                </a:solidFill>
              </a:rPr>
              <a:t>the military, progress is measured by periodic formal and </a:t>
            </a:r>
            <a:r>
              <a:rPr lang="en-US" sz="2800" dirty="0" smtClean="0">
                <a:solidFill>
                  <a:schemeClr val="bg1"/>
                </a:solidFill>
              </a:rPr>
              <a:t>informal: performance ratings, advancement exams, aptitude </a:t>
            </a:r>
            <a:r>
              <a:rPr lang="en-US" sz="2800" dirty="0">
                <a:solidFill>
                  <a:schemeClr val="bg1"/>
                </a:solidFill>
              </a:rPr>
              <a:t>tests</a:t>
            </a:r>
          </a:p>
        </p:txBody>
      </p:sp>
      <p:sp>
        <p:nvSpPr>
          <p:cNvPr id="5" name="TextBox 4"/>
          <p:cNvSpPr txBox="1"/>
          <p:nvPr/>
        </p:nvSpPr>
        <p:spPr>
          <a:xfrm>
            <a:off x="424774" y="1975209"/>
            <a:ext cx="2590800" cy="954107"/>
          </a:xfrm>
          <a:prstGeom prst="rect">
            <a:avLst/>
          </a:prstGeom>
          <a:noFill/>
        </p:spPr>
        <p:txBody>
          <a:bodyPr wrap="square" rtlCol="0">
            <a:spAutoFit/>
          </a:bodyPr>
          <a:lstStyle/>
          <a:p>
            <a:r>
              <a:rPr lang="en-US" sz="2800" dirty="0" smtClean="0">
                <a:solidFill>
                  <a:srgbClr val="FFCC00"/>
                </a:solidFill>
              </a:rPr>
              <a:t>Progress assessment - </a:t>
            </a:r>
            <a:endParaRPr lang="en-US" sz="2800" dirty="0" smtClean="0">
              <a:solidFill>
                <a:schemeClr val="bg1"/>
              </a:solidFill>
            </a:endParaRPr>
          </a:p>
        </p:txBody>
      </p:sp>
      <p:sp>
        <p:nvSpPr>
          <p:cNvPr id="4" name="TextBox 3"/>
          <p:cNvSpPr txBox="1"/>
          <p:nvPr/>
        </p:nvSpPr>
        <p:spPr>
          <a:xfrm>
            <a:off x="379675" y="4594144"/>
            <a:ext cx="2866416" cy="954107"/>
          </a:xfrm>
          <a:prstGeom prst="rect">
            <a:avLst/>
          </a:prstGeom>
          <a:noFill/>
        </p:spPr>
        <p:txBody>
          <a:bodyPr wrap="square" rtlCol="0">
            <a:spAutoFit/>
          </a:bodyPr>
          <a:lstStyle/>
          <a:p>
            <a:r>
              <a:rPr lang="en-US" sz="2800" dirty="0" smtClean="0">
                <a:solidFill>
                  <a:srgbClr val="FFCC00"/>
                </a:solidFill>
              </a:rPr>
              <a:t>Self-</a:t>
            </a:r>
          </a:p>
          <a:p>
            <a:r>
              <a:rPr lang="en-US" sz="2800" dirty="0" smtClean="0">
                <a:solidFill>
                  <a:srgbClr val="FFCC00"/>
                </a:solidFill>
              </a:rPr>
              <a:t>evaluation - </a:t>
            </a:r>
            <a:endParaRPr lang="en-US" sz="2800" dirty="0" smtClean="0">
              <a:solidFill>
                <a:schemeClr val="bg1"/>
              </a:solidFill>
            </a:endParaRPr>
          </a:p>
        </p:txBody>
      </p:sp>
      <p:sp>
        <p:nvSpPr>
          <p:cNvPr id="6" name="TextBox 5"/>
          <p:cNvSpPr txBox="1"/>
          <p:nvPr/>
        </p:nvSpPr>
        <p:spPr>
          <a:xfrm>
            <a:off x="2842054" y="4594144"/>
            <a:ext cx="5835543" cy="1815882"/>
          </a:xfrm>
          <a:prstGeom prst="rect">
            <a:avLst/>
          </a:prstGeom>
          <a:noFill/>
        </p:spPr>
        <p:txBody>
          <a:bodyPr wrap="square" rtlCol="0">
            <a:spAutoFit/>
          </a:bodyPr>
          <a:lstStyle/>
          <a:p>
            <a:r>
              <a:rPr lang="en-US" sz="2800" dirty="0" smtClean="0">
                <a:solidFill>
                  <a:schemeClr val="bg1"/>
                </a:solidFill>
              </a:rPr>
              <a:t>Looking at your progress, development and learning to determine what has improved and what areas still need improvement</a:t>
            </a:r>
            <a:endParaRPr lang="en-US" sz="2800" dirty="0">
              <a:solidFill>
                <a:schemeClr val="bg1"/>
              </a:solidFill>
            </a:endParaRPr>
          </a:p>
        </p:txBody>
      </p:sp>
    </p:spTree>
    <p:extLst>
      <p:ext uri="{BB962C8B-B14F-4D97-AF65-F5344CB8AC3E}">
        <p14:creationId xmlns:p14="http://schemas.microsoft.com/office/powerpoint/2010/main" val="110326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idx="4294967295"/>
          </p:nvPr>
        </p:nvSpPr>
        <p:spPr>
          <a:xfrm>
            <a:off x="209548" y="190500"/>
            <a:ext cx="8705852" cy="1187450"/>
          </a:xfrm>
        </p:spPr>
        <p:txBody>
          <a:bodyPr>
            <a:noAutofit/>
          </a:bodyPr>
          <a:lstStyle/>
          <a:p>
            <a:r>
              <a:rPr lang="en-US" sz="4400" dirty="0"/>
              <a:t>What is self-evaluation and why is it important?</a:t>
            </a:r>
          </a:p>
        </p:txBody>
      </p:sp>
      <p:grpSp>
        <p:nvGrpSpPr>
          <p:cNvPr id="9" name="Group 8"/>
          <p:cNvGrpSpPr/>
          <p:nvPr/>
        </p:nvGrpSpPr>
        <p:grpSpPr>
          <a:xfrm>
            <a:off x="3000375" y="6136098"/>
            <a:ext cx="342900" cy="381000"/>
            <a:chOff x="4156144" y="6248400"/>
            <a:chExt cx="342900" cy="381000"/>
          </a:xfrm>
        </p:grpSpPr>
        <p:pic>
          <p:nvPicPr>
            <p:cNvPr id="10" name="Picture 9"/>
            <p:cNvPicPr>
              <a:picLocks noChangeAspect="1"/>
            </p:cNvPicPr>
            <p:nvPr/>
          </p:nvPicPr>
          <p:blipFill rotWithShape="1">
            <a:blip r:embed="rId5"/>
            <a:srcRect l="14050" r="80335" b="-2564"/>
            <a:stretch/>
          </p:blipFill>
          <p:spPr>
            <a:xfrm>
              <a:off x="4191000" y="6248400"/>
              <a:ext cx="304800" cy="381000"/>
            </a:xfrm>
            <a:prstGeom prst="rect">
              <a:avLst/>
            </a:prstGeom>
          </p:spPr>
        </p:pic>
        <p:sp>
          <p:nvSpPr>
            <p:cNvPr id="11" name="Rectangle 10"/>
            <p:cNvSpPr/>
            <p:nvPr/>
          </p:nvSpPr>
          <p:spPr>
            <a:xfrm>
              <a:off x="4156144" y="6253162"/>
              <a:ext cx="342900" cy="3714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prstClr val="white"/>
                </a:solidFill>
              </a:endParaRPr>
            </a:p>
          </p:txBody>
        </p:sp>
      </p:grpSp>
      <p:sp>
        <p:nvSpPr>
          <p:cNvPr id="12" name="TextBox 11"/>
          <p:cNvSpPr txBox="1"/>
          <p:nvPr/>
        </p:nvSpPr>
        <p:spPr>
          <a:xfrm>
            <a:off x="457200" y="5334000"/>
            <a:ext cx="5429251" cy="769441"/>
          </a:xfrm>
          <a:prstGeom prst="rect">
            <a:avLst/>
          </a:prstGeom>
          <a:noFill/>
        </p:spPr>
        <p:txBody>
          <a:bodyPr wrap="square" rtlCol="0">
            <a:spAutoFit/>
          </a:bodyPr>
          <a:lstStyle/>
          <a:p>
            <a:pPr algn="ctr"/>
            <a:r>
              <a:rPr lang="en-US" sz="2400" b="1" dirty="0" smtClean="0">
                <a:solidFill>
                  <a:srgbClr val="F8F8F8"/>
                </a:solidFill>
              </a:rPr>
              <a:t>Note to Instructors: </a:t>
            </a:r>
          </a:p>
          <a:p>
            <a:pPr algn="ctr"/>
            <a:r>
              <a:rPr lang="en-US" sz="2000" dirty="0" smtClean="0">
                <a:solidFill>
                  <a:srgbClr val="F8F8F8"/>
                </a:solidFill>
              </a:rPr>
              <a:t>Click the Show/Hide Response Display Button </a:t>
            </a:r>
            <a:endParaRPr lang="en-US" sz="2000" dirty="0">
              <a:solidFill>
                <a:srgbClr val="F8F8F8"/>
              </a:solidFill>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7400" y="5576595"/>
            <a:ext cx="1062281" cy="1018362"/>
          </a:xfrm>
          <a:prstGeom prst="rect">
            <a:avLst/>
          </a:prstGeom>
        </p:spPr>
      </p:pic>
      <p:sp>
        <p:nvSpPr>
          <p:cNvPr id="3" name="Flowchart: Card 2"/>
          <p:cNvSpPr/>
          <p:nvPr/>
        </p:nvSpPr>
        <p:spPr>
          <a:xfrm rot="10800000" flipH="1">
            <a:off x="209549" y="1453907"/>
            <a:ext cx="8705851" cy="3880092"/>
          </a:xfrm>
          <a:prstGeom prst="flowChartPunchedCard">
            <a:avLst/>
          </a:prstGeom>
          <a:solidFill>
            <a:srgbClr val="FFFFC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381000" y="1500288"/>
            <a:ext cx="574196" cy="2862322"/>
          </a:xfrm>
          <a:prstGeom prst="rect">
            <a:avLst/>
          </a:prstGeom>
        </p:spPr>
        <p:txBody>
          <a:bodyPr wrap="none">
            <a:spAutoFit/>
          </a:bodyPr>
          <a:lstStyle/>
          <a:p>
            <a:pPr>
              <a:lnSpc>
                <a:spcPct val="150000"/>
              </a:lnSpc>
            </a:pPr>
            <a:r>
              <a:rPr lang="en-US" sz="4000" dirty="0" smtClean="0">
                <a:solidFill>
                  <a:prstClr val="black"/>
                </a:solidFill>
                <a:effectLst>
                  <a:outerShdw blurRad="38100" dist="38100" dir="2700000" algn="tl">
                    <a:srgbClr val="000000">
                      <a:alpha val="43137"/>
                    </a:srgbClr>
                  </a:outerShdw>
                </a:effectLst>
              </a:rPr>
              <a:t>1.</a:t>
            </a:r>
          </a:p>
          <a:p>
            <a:pPr>
              <a:lnSpc>
                <a:spcPct val="150000"/>
              </a:lnSpc>
            </a:pPr>
            <a:r>
              <a:rPr lang="en-US" sz="4000" dirty="0" smtClean="0">
                <a:solidFill>
                  <a:prstClr val="black"/>
                </a:solidFill>
                <a:effectLst>
                  <a:outerShdw blurRad="38100" dist="38100" dir="2700000" algn="tl">
                    <a:srgbClr val="000000">
                      <a:alpha val="43137"/>
                    </a:srgbClr>
                  </a:outerShdw>
                </a:effectLst>
              </a:rPr>
              <a:t>2.</a:t>
            </a:r>
          </a:p>
          <a:p>
            <a:pPr>
              <a:lnSpc>
                <a:spcPct val="150000"/>
              </a:lnSpc>
            </a:pPr>
            <a:r>
              <a:rPr lang="en-US" sz="4000" dirty="0" smtClean="0">
                <a:solidFill>
                  <a:prstClr val="black"/>
                </a:solidFill>
                <a:effectLst>
                  <a:outerShdw blurRad="38100" dist="38100" dir="2700000" algn="tl">
                    <a:srgbClr val="000000">
                      <a:alpha val="43137"/>
                    </a:srgbClr>
                  </a:outerShdw>
                </a:effectLst>
              </a:rPr>
              <a:t>3.</a:t>
            </a:r>
            <a:endParaRPr lang="en-US" sz="4000" dirty="0">
              <a:solidFill>
                <a:prstClr val="black"/>
              </a:solidFill>
              <a:effectLst>
                <a:outerShdw blurRad="38100" dist="38100" dir="2700000" algn="tl">
                  <a:srgbClr val="000000">
                    <a:alpha val="43137"/>
                  </a:srgbClr>
                </a:outerShdw>
              </a:effectLst>
            </a:endParaRPr>
          </a:p>
        </p:txBody>
      </p:sp>
    </p:spTree>
    <p:custDataLst>
      <p:tags r:id="rId2"/>
    </p:custDataLst>
    <p:controls>
      <mc:AlternateContent xmlns:mc="http://schemas.openxmlformats.org/markup-compatibility/2006">
        <mc:Choice xmlns:v="urn:schemas-microsoft-com:vml" Requires="v">
          <p:control spid="1033" name="ShockwaveFlash1" r:id="rId3" imgW="1136520" imgH="1365120"/>
        </mc:Choice>
        <mc:Fallback>
          <p:control name="ShockwaveFlash1" r:id="rId3" imgW="1136520" imgH="1365120">
            <p:pic>
              <p:nvPicPr>
                <p:cNvPr id="14" name="ShockwaveFlash1"/>
                <p:cNvPicPr>
                  <a:picLocks/>
                </p:cNvPicPr>
                <p:nvPr/>
              </p:nvPicPr>
              <p:blipFill>
                <a:blip r:embed="rId7"/>
                <a:stretch>
                  <a:fillRect/>
                </a:stretch>
              </p:blipFill>
              <p:spPr>
                <a:xfrm>
                  <a:off x="7625862" y="5403218"/>
                  <a:ext cx="1137138" cy="1365115"/>
                </a:xfrm>
                <a:prstGeom prst="rect">
                  <a:avLst/>
                </a:prstGeom>
              </p:spPr>
            </p:pic>
          </p:control>
        </mc:Fallback>
      </mc:AlternateContent>
    </p:controls>
    <p:extLst>
      <p:ext uri="{BB962C8B-B14F-4D97-AF65-F5344CB8AC3E}">
        <p14:creationId xmlns:p14="http://schemas.microsoft.com/office/powerpoint/2010/main" val="2899207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rmAutofit/>
          </a:bodyPr>
          <a:lstStyle/>
          <a:p>
            <a:r>
              <a:rPr lang="en-US" sz="5400" dirty="0" smtClean="0"/>
              <a:t>What would you say is your one biggest motivator?</a:t>
            </a:r>
            <a:endParaRPr lang="en-US" sz="5400" dirty="0"/>
          </a:p>
        </p:txBody>
      </p:sp>
      <p:sp>
        <p:nvSpPr>
          <p:cNvPr id="3" name="TPAnswers"/>
          <p:cNvSpPr>
            <a:spLocks noGrp="1"/>
          </p:cNvSpPr>
          <p:nvPr>
            <p:ph type="body" idx="1"/>
            <p:custDataLst>
              <p:tags r:id="rId2"/>
            </p:custDataLst>
          </p:nvPr>
        </p:nvSpPr>
        <p:spPr>
          <a:xfrm>
            <a:off x="762000" y="3082415"/>
            <a:ext cx="7753350" cy="2976563"/>
          </a:xfrm>
        </p:spPr>
        <p:txBody>
          <a:bodyPr>
            <a:noAutofit/>
          </a:bodyPr>
          <a:lstStyle/>
          <a:p>
            <a:pPr marL="639763" indent="-639763">
              <a:lnSpc>
                <a:spcPct val="100000"/>
              </a:lnSpc>
              <a:spcBef>
                <a:spcPct val="20000"/>
              </a:spcBef>
              <a:buFont typeface="+mj-lt"/>
              <a:buAutoNum type="alphaUcPeriod"/>
            </a:pPr>
            <a:r>
              <a:rPr lang="en-US" sz="2800" b="1" dirty="0" smtClean="0">
                <a:solidFill>
                  <a:srgbClr val="92D050"/>
                </a:solidFill>
              </a:rPr>
              <a:t>Recognition</a:t>
            </a:r>
            <a:r>
              <a:rPr lang="en-US" sz="2800" dirty="0" smtClean="0"/>
              <a:t> - I love earning awards, respect, and notoriety.</a:t>
            </a:r>
          </a:p>
          <a:p>
            <a:pPr marL="639763" indent="-639763">
              <a:lnSpc>
                <a:spcPct val="100000"/>
              </a:lnSpc>
              <a:spcBef>
                <a:spcPct val="20000"/>
              </a:spcBef>
              <a:buFont typeface="+mj-lt"/>
              <a:buAutoNum type="alphaUcPeriod"/>
            </a:pPr>
            <a:r>
              <a:rPr lang="en-US" sz="2800" b="1" dirty="0" smtClean="0">
                <a:solidFill>
                  <a:srgbClr val="FFFF00"/>
                </a:solidFill>
              </a:rPr>
              <a:t>Influence</a:t>
            </a:r>
            <a:r>
              <a:rPr lang="en-US" sz="2800" dirty="0" smtClean="0"/>
              <a:t> - I want power, control, and independence.</a:t>
            </a:r>
          </a:p>
          <a:p>
            <a:pPr marL="639763" indent="-639763">
              <a:lnSpc>
                <a:spcPct val="100000"/>
              </a:lnSpc>
              <a:spcBef>
                <a:spcPct val="20000"/>
              </a:spcBef>
              <a:buFont typeface="+mj-lt"/>
              <a:buAutoNum type="alphaUcPeriod"/>
            </a:pPr>
            <a:r>
              <a:rPr lang="en-US" sz="2800" b="1" dirty="0" smtClean="0">
                <a:solidFill>
                  <a:srgbClr val="FFC000"/>
                </a:solidFill>
              </a:rPr>
              <a:t>Internal</a:t>
            </a:r>
            <a:r>
              <a:rPr lang="en-US" sz="2800" dirty="0" smtClean="0"/>
              <a:t> - I have a voice inside my head that drives me to do the right thing.</a:t>
            </a:r>
          </a:p>
          <a:p>
            <a:pPr>
              <a:lnSpc>
                <a:spcPct val="100000"/>
              </a:lnSpc>
              <a:spcBef>
                <a:spcPct val="20000"/>
              </a:spcBef>
              <a:buFont typeface="+mj-lt"/>
              <a:buAutoNum type="alphaUcPeriod"/>
            </a:pPr>
            <a:r>
              <a:rPr lang="en-US" sz="2800" b="1" dirty="0" smtClean="0">
                <a:solidFill>
                  <a:srgbClr val="FF0000"/>
                </a:solidFill>
              </a:rPr>
              <a:t>Profit</a:t>
            </a:r>
            <a:r>
              <a:rPr lang="en-US" sz="2800" dirty="0" smtClean="0"/>
              <a:t> - Show me the money!</a:t>
            </a:r>
            <a:endParaRPr lang="en-US" sz="2800" dirty="0"/>
          </a:p>
        </p:txBody>
      </p:sp>
      <p:sp>
        <p:nvSpPr>
          <p:cNvPr id="5" name="Text Placeholder 4"/>
          <p:cNvSpPr>
            <a:spLocks noGrp="1"/>
          </p:cNvSpPr>
          <p:nvPr>
            <p:ph type="body" sz="quarter" idx="10"/>
          </p:nvPr>
        </p:nvSpPr>
        <p:spPr/>
        <p:txBody>
          <a:bodyPr/>
          <a:lstStyle/>
          <a:p>
            <a:r>
              <a:rPr lang="en-US" dirty="0" smtClean="0"/>
              <a:t>(NS3-M2U1C3S1:LQ1)</a:t>
            </a:r>
            <a:endParaRPr lang="en-US" dirty="0"/>
          </a:p>
        </p:txBody>
      </p:sp>
      <p:sp>
        <p:nvSpPr>
          <p:cNvPr id="6" name="TPChart"/>
          <p:cNvSpPr txBox="1">
            <a:spLocks/>
          </p:cNvSpPr>
          <p:nvPr>
            <p:custDataLst>
              <p:tags r:id="rId3"/>
            </p:custDataLst>
          </p:nvPr>
        </p:nvSpPr>
        <p:spPr>
          <a:xfrm>
            <a:off x="6858000" y="3082415"/>
            <a:ext cx="1727200" cy="2976563"/>
          </a:xfrm>
          <a:prstGeom prst="rect">
            <a:avLst/>
          </a:prstGeom>
        </p:spPr>
        <p:txBody>
          <a:bodyPr vert="horz" lIns="91440" tIns="45720" rIns="91440" bIns="45720" rtlCol="0">
            <a:no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9763" indent="-639763" algn="r">
              <a:lnSpc>
                <a:spcPct val="100000"/>
              </a:lnSpc>
              <a:spcBef>
                <a:spcPct val="20000"/>
              </a:spcBef>
              <a:buNone/>
            </a:pPr>
            <a:r>
              <a:rPr lang="en-US" sz="2800" smtClean="0"/>
              <a:t>1</a:t>
            </a:r>
            <a:br>
              <a:rPr lang="en-US" sz="2800" smtClean="0"/>
            </a:br>
            <a:endParaRPr lang="en-US" sz="2800" smtClean="0"/>
          </a:p>
          <a:p>
            <a:pPr marL="639763" indent="-639763" algn="r">
              <a:lnSpc>
                <a:spcPct val="100000"/>
              </a:lnSpc>
              <a:spcBef>
                <a:spcPct val="20000"/>
              </a:spcBef>
              <a:buNone/>
            </a:pPr>
            <a:r>
              <a:rPr lang="en-US" sz="2800" smtClean="0"/>
              <a:t>1</a:t>
            </a:r>
            <a:br>
              <a:rPr lang="en-US" sz="2800" smtClean="0"/>
            </a:br>
            <a:endParaRPr lang="en-US" sz="2800" smtClean="0"/>
          </a:p>
          <a:p>
            <a:pPr marL="639763" indent="-639763" algn="r">
              <a:lnSpc>
                <a:spcPct val="100000"/>
              </a:lnSpc>
              <a:spcBef>
                <a:spcPct val="20000"/>
              </a:spcBef>
              <a:buNone/>
            </a:pPr>
            <a:r>
              <a:rPr lang="en-US" sz="2800" smtClean="0"/>
              <a:t>1</a:t>
            </a:r>
            <a:br>
              <a:rPr lang="en-US" sz="2800" smtClean="0"/>
            </a:br>
            <a:endParaRPr lang="en-US" sz="2800" smtClean="0"/>
          </a:p>
          <a:p>
            <a:pPr marL="639763" indent="-639763" algn="r">
              <a:lnSpc>
                <a:spcPct val="100000"/>
              </a:lnSpc>
              <a:spcBef>
                <a:spcPct val="20000"/>
              </a:spcBef>
              <a:buNone/>
            </a:pPr>
            <a:r>
              <a:rPr lang="en-US" sz="2800" smtClean="0"/>
              <a:t>1</a:t>
            </a:r>
            <a:endParaRPr lang="en-US" sz="2800" dirty="0"/>
          </a:p>
        </p:txBody>
      </p:sp>
    </p:spTree>
    <p:custDataLst>
      <p:tags r:id="rId1"/>
    </p:custDataLst>
    <p:extLst>
      <p:ext uri="{BB962C8B-B14F-4D97-AF65-F5344CB8AC3E}">
        <p14:creationId xmlns:p14="http://schemas.microsoft.com/office/powerpoint/2010/main" val="179977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Autofit/>
          </a:bodyPr>
          <a:lstStyle/>
          <a:p>
            <a:r>
              <a:rPr lang="en-US" sz="4400" dirty="0" smtClean="0"/>
              <a:t>One of the most important responsibilities of leaders is properly evaluating the ______ of their subordinates.</a:t>
            </a:r>
            <a:endParaRPr lang="en-US" sz="4400" dirty="0"/>
          </a:p>
        </p:txBody>
      </p:sp>
      <p:sp>
        <p:nvSpPr>
          <p:cNvPr id="3" name="TPAnswers"/>
          <p:cNvSpPr>
            <a:spLocks noGrp="1"/>
          </p:cNvSpPr>
          <p:nvPr>
            <p:ph type="body" idx="1"/>
            <p:custDataLst>
              <p:tags r:id="rId2"/>
            </p:custDataLst>
          </p:nvPr>
        </p:nvSpPr>
        <p:spPr/>
        <p:txBody>
          <a:bodyPr>
            <a:normAutofit/>
          </a:bodyPr>
          <a:lstStyle/>
          <a:p>
            <a:pPr>
              <a:lnSpc>
                <a:spcPct val="100000"/>
              </a:lnSpc>
              <a:spcBef>
                <a:spcPct val="20000"/>
              </a:spcBef>
              <a:buFont typeface="+mj-lt"/>
              <a:buAutoNum type="alphaUcPeriod"/>
            </a:pPr>
            <a:r>
              <a:rPr lang="en-US" sz="3200" dirty="0" smtClean="0"/>
              <a:t>ability</a:t>
            </a:r>
          </a:p>
          <a:p>
            <a:pPr>
              <a:lnSpc>
                <a:spcPct val="100000"/>
              </a:lnSpc>
              <a:spcBef>
                <a:spcPct val="20000"/>
              </a:spcBef>
              <a:buFont typeface="+mj-lt"/>
              <a:buAutoNum type="alphaUcPeriod"/>
            </a:pPr>
            <a:r>
              <a:rPr lang="en-US" sz="3200" dirty="0" smtClean="0"/>
              <a:t>achievements</a:t>
            </a:r>
          </a:p>
          <a:p>
            <a:pPr>
              <a:lnSpc>
                <a:spcPct val="100000"/>
              </a:lnSpc>
              <a:spcBef>
                <a:spcPct val="20000"/>
              </a:spcBef>
              <a:buFont typeface="+mj-lt"/>
              <a:buAutoNum type="alphaUcPeriod"/>
            </a:pPr>
            <a:r>
              <a:rPr lang="en-US" sz="3200" dirty="0" smtClean="0"/>
              <a:t>aptitude</a:t>
            </a:r>
          </a:p>
          <a:p>
            <a:pPr>
              <a:lnSpc>
                <a:spcPct val="100000"/>
              </a:lnSpc>
              <a:spcBef>
                <a:spcPct val="20000"/>
              </a:spcBef>
              <a:buFont typeface="+mj-lt"/>
              <a:buAutoNum type="alphaUcPeriod"/>
            </a:pPr>
            <a:r>
              <a:rPr lang="en-US" sz="3200" dirty="0" smtClean="0"/>
              <a:t>performance</a:t>
            </a:r>
            <a:endParaRPr lang="en-US" sz="3200" dirty="0"/>
          </a:p>
        </p:txBody>
      </p:sp>
      <p:sp>
        <p:nvSpPr>
          <p:cNvPr id="5" name="Text Placeholder 4"/>
          <p:cNvSpPr>
            <a:spLocks noGrp="1"/>
          </p:cNvSpPr>
          <p:nvPr>
            <p:ph type="body" sz="quarter" idx="10"/>
          </p:nvPr>
        </p:nvSpPr>
        <p:spPr/>
        <p:txBody>
          <a:bodyPr/>
          <a:lstStyle/>
          <a:p>
            <a:r>
              <a:rPr lang="en-US" dirty="0" smtClean="0"/>
              <a:t>(NS3-M2U1C3S1:LQ2)</a:t>
            </a:r>
            <a:endParaRPr lang="en-US" dirty="0"/>
          </a:p>
        </p:txBody>
      </p:sp>
      <p:sp>
        <p:nvSpPr>
          <p:cNvPr id="7" name="CAI1"/>
          <p:cNvSpPr>
            <a:spLocks noChangeAspect="1"/>
          </p:cNvSpPr>
          <p:nvPr>
            <p:custDataLst>
              <p:tags r:id="rId3"/>
            </p:custDataLst>
          </p:nvPr>
        </p:nvSpPr>
        <p:spPr>
          <a:xfrm rot="10800000">
            <a:off x="428716" y="3833062"/>
            <a:ext cx="406400" cy="406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PChart"/>
          <p:cNvSpPr txBox="1">
            <a:spLocks/>
          </p:cNvSpPr>
          <p:nvPr>
            <p:custDataLst>
              <p:tags r:id="rId4"/>
            </p:custDataLst>
          </p:nvPr>
        </p:nvSpPr>
        <p:spPr>
          <a:xfrm>
            <a:off x="6858000" y="3200399"/>
            <a:ext cx="1727200" cy="2976563"/>
          </a:xfrm>
          <a:prstGeom prst="rect">
            <a:avLst/>
          </a:prstGeom>
        </p:spPr>
        <p:txBody>
          <a:bodyPr vert="horz" lIns="91440" tIns="45720" rIns="91440" bIns="45720" rtlCol="0">
            <a:norm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20000"/>
              </a:spcBef>
              <a:buNone/>
            </a:pPr>
            <a:r>
              <a:rPr lang="en-US" sz="3200" smtClean="0"/>
              <a:t>1</a:t>
            </a:r>
          </a:p>
          <a:p>
            <a:pPr algn="r">
              <a:lnSpc>
                <a:spcPct val="100000"/>
              </a:lnSpc>
              <a:spcBef>
                <a:spcPct val="20000"/>
              </a:spcBef>
              <a:buNone/>
            </a:pPr>
            <a:r>
              <a:rPr lang="en-US" sz="3200" smtClean="0"/>
              <a:t>1</a:t>
            </a:r>
          </a:p>
          <a:p>
            <a:pPr algn="r">
              <a:lnSpc>
                <a:spcPct val="100000"/>
              </a:lnSpc>
              <a:spcBef>
                <a:spcPct val="20000"/>
              </a:spcBef>
              <a:buNone/>
            </a:pPr>
            <a:r>
              <a:rPr lang="en-US" sz="3200" smtClean="0"/>
              <a:t>1</a:t>
            </a:r>
          </a:p>
          <a:p>
            <a:pPr algn="r">
              <a:lnSpc>
                <a:spcPct val="100000"/>
              </a:lnSpc>
              <a:spcBef>
                <a:spcPct val="20000"/>
              </a:spcBef>
              <a:buNone/>
            </a:pPr>
            <a:r>
              <a:rPr lang="en-US" sz="3200" smtClean="0"/>
              <a:t>1</a:t>
            </a:r>
            <a:endParaRPr lang="en-US" sz="3200" dirty="0"/>
          </a:p>
        </p:txBody>
      </p:sp>
    </p:spTree>
    <p:custDataLst>
      <p:tags r:id="rId1"/>
    </p:custDataLst>
    <p:extLst>
      <p:ext uri="{BB962C8B-B14F-4D97-AF65-F5344CB8AC3E}">
        <p14:creationId xmlns:p14="http://schemas.microsoft.com/office/powerpoint/2010/main" val="358764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a:spLocks noGrp="1"/>
          </p:cNvSpPr>
          <p:nvPr>
            <p:ph type="body" sz="quarter" idx="12"/>
          </p:nvPr>
        </p:nvSpPr>
        <p:spPr>
          <a:xfrm>
            <a:off x="1497724" y="409902"/>
            <a:ext cx="7315200" cy="609600"/>
          </a:xfrm>
        </p:spPr>
        <p:txBody>
          <a:bodyPr>
            <a:normAutofit/>
          </a:bodyPr>
          <a:lstStyle/>
          <a:p>
            <a:r>
              <a:rPr lang="en-US" sz="4000" dirty="0" smtClean="0"/>
              <a:t>Introduction</a:t>
            </a:r>
            <a:endParaRPr lang="en-US" sz="4000" dirty="0"/>
          </a:p>
        </p:txBody>
      </p:sp>
      <p:sp>
        <p:nvSpPr>
          <p:cNvPr id="2" name="TextBox 1"/>
          <p:cNvSpPr txBox="1"/>
          <p:nvPr/>
        </p:nvSpPr>
        <p:spPr>
          <a:xfrm>
            <a:off x="262314" y="1880527"/>
            <a:ext cx="8550610" cy="523220"/>
          </a:xfrm>
          <a:prstGeom prst="rect">
            <a:avLst/>
          </a:prstGeom>
          <a:noFill/>
        </p:spPr>
        <p:txBody>
          <a:bodyPr wrap="square" rtlCol="0">
            <a:spAutoFit/>
          </a:bodyPr>
          <a:lstStyle/>
          <a:p>
            <a:pPr algn="ctr"/>
            <a:r>
              <a:rPr lang="en-US" sz="2800" dirty="0">
                <a:solidFill>
                  <a:srgbClr val="FFCC00"/>
                </a:solidFill>
              </a:rPr>
              <a:t>Selection of Personnel</a:t>
            </a:r>
          </a:p>
        </p:txBody>
      </p:sp>
      <p:sp>
        <p:nvSpPr>
          <p:cNvPr id="4" name="TextBox 3"/>
          <p:cNvSpPr txBox="1"/>
          <p:nvPr/>
        </p:nvSpPr>
        <p:spPr>
          <a:xfrm>
            <a:off x="487680" y="2581567"/>
            <a:ext cx="8325244" cy="3877985"/>
          </a:xfrm>
          <a:prstGeom prst="rect">
            <a:avLst/>
          </a:prstGeom>
          <a:noFill/>
        </p:spPr>
        <p:txBody>
          <a:bodyPr wrap="square" rtlCol="0">
            <a:spAutoFit/>
          </a:bodyPr>
          <a:lstStyle/>
          <a:p>
            <a:pPr>
              <a:spcBef>
                <a:spcPts val="600"/>
              </a:spcBef>
              <a:spcAft>
                <a:spcPts val="600"/>
              </a:spcAft>
            </a:pPr>
            <a:r>
              <a:rPr lang="en-US" sz="2800" dirty="0">
                <a:solidFill>
                  <a:schemeClr val="bg1"/>
                </a:solidFill>
              </a:rPr>
              <a:t>In the Navy and in NJROTC, officers are concerned with the </a:t>
            </a:r>
            <a:r>
              <a:rPr lang="en-US" sz="2800" dirty="0">
                <a:solidFill>
                  <a:srgbClr val="FFCC00"/>
                </a:solidFill>
              </a:rPr>
              <a:t>selection of personnel </a:t>
            </a:r>
            <a:r>
              <a:rPr lang="en-US" sz="2800" dirty="0">
                <a:solidFill>
                  <a:schemeClr val="bg1"/>
                </a:solidFill>
              </a:rPr>
              <a:t>for:</a:t>
            </a:r>
          </a:p>
          <a:p>
            <a:pPr marL="1371600" lvl="1" indent="-457200">
              <a:spcBef>
                <a:spcPts val="600"/>
              </a:spcBef>
              <a:spcAft>
                <a:spcPts val="600"/>
              </a:spcAft>
              <a:buFont typeface="Arial" panose="020B0604020202020204" pitchFamily="34" charset="0"/>
              <a:buChar char="•"/>
            </a:pPr>
            <a:r>
              <a:rPr lang="en-US" sz="2800" dirty="0" smtClean="0">
                <a:solidFill>
                  <a:schemeClr val="bg1"/>
                </a:solidFill>
              </a:rPr>
              <a:t>Serving </a:t>
            </a:r>
            <a:r>
              <a:rPr lang="en-US" sz="2800" dirty="0">
                <a:solidFill>
                  <a:schemeClr val="bg1"/>
                </a:solidFill>
              </a:rPr>
              <a:t>as instructors</a:t>
            </a:r>
          </a:p>
          <a:p>
            <a:pPr marL="1371600" lvl="1" indent="-457200">
              <a:spcBef>
                <a:spcPts val="600"/>
              </a:spcBef>
              <a:spcAft>
                <a:spcPts val="600"/>
              </a:spcAft>
              <a:buFont typeface="Arial" panose="020B0604020202020204" pitchFamily="34" charset="0"/>
              <a:buChar char="•"/>
            </a:pPr>
            <a:r>
              <a:rPr lang="en-US" sz="2800" dirty="0">
                <a:solidFill>
                  <a:schemeClr val="bg1"/>
                </a:solidFill>
              </a:rPr>
              <a:t>Receiving of school nominations</a:t>
            </a:r>
          </a:p>
          <a:p>
            <a:pPr marL="1371600" lvl="1" indent="-457200">
              <a:spcBef>
                <a:spcPts val="600"/>
              </a:spcBef>
              <a:spcAft>
                <a:spcPts val="600"/>
              </a:spcAft>
              <a:buFont typeface="Arial" panose="020B0604020202020204" pitchFamily="34" charset="0"/>
              <a:buChar char="•"/>
            </a:pPr>
            <a:r>
              <a:rPr lang="en-US" sz="2800" dirty="0">
                <a:solidFill>
                  <a:schemeClr val="bg1"/>
                </a:solidFill>
              </a:rPr>
              <a:t>Advancing in rate</a:t>
            </a:r>
          </a:p>
          <a:p>
            <a:pPr marL="1371600" lvl="1" indent="-457200">
              <a:spcBef>
                <a:spcPts val="600"/>
              </a:spcBef>
              <a:spcAft>
                <a:spcPts val="600"/>
              </a:spcAft>
              <a:buFont typeface="Arial" panose="020B0604020202020204" pitchFamily="34" charset="0"/>
              <a:buChar char="•"/>
            </a:pPr>
            <a:r>
              <a:rPr lang="en-US" sz="2800" dirty="0">
                <a:solidFill>
                  <a:schemeClr val="bg1"/>
                </a:solidFill>
              </a:rPr>
              <a:t>Filling billets in the unit</a:t>
            </a:r>
          </a:p>
          <a:p>
            <a:pPr marL="1371600" lvl="1" indent="-457200">
              <a:spcBef>
                <a:spcPts val="600"/>
              </a:spcBef>
              <a:spcAft>
                <a:spcPts val="600"/>
              </a:spcAft>
              <a:buFont typeface="Arial" panose="020B0604020202020204" pitchFamily="34" charset="0"/>
              <a:buChar char="•"/>
            </a:pPr>
            <a:r>
              <a:rPr lang="en-US" sz="2800" dirty="0">
                <a:solidFill>
                  <a:schemeClr val="bg1"/>
                </a:solidFill>
              </a:rPr>
              <a:t>Carrying out specific assignments</a:t>
            </a:r>
          </a:p>
        </p:txBody>
      </p:sp>
    </p:spTree>
    <p:extLst>
      <p:ext uri="{BB962C8B-B14F-4D97-AF65-F5344CB8AC3E}">
        <p14:creationId xmlns:p14="http://schemas.microsoft.com/office/powerpoint/2010/main" val="442045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a:spLocks noGrp="1"/>
          </p:cNvSpPr>
          <p:nvPr>
            <p:ph type="body" sz="quarter" idx="12"/>
          </p:nvPr>
        </p:nvSpPr>
        <p:spPr>
          <a:xfrm>
            <a:off x="1497724" y="409902"/>
            <a:ext cx="7315200" cy="609600"/>
          </a:xfrm>
        </p:spPr>
        <p:txBody>
          <a:bodyPr>
            <a:normAutofit/>
          </a:bodyPr>
          <a:lstStyle/>
          <a:p>
            <a:r>
              <a:rPr lang="en-US" sz="4000" dirty="0" smtClean="0"/>
              <a:t>Introduction</a:t>
            </a:r>
            <a:endParaRPr lang="en-US" sz="4000" dirty="0"/>
          </a:p>
        </p:txBody>
      </p:sp>
      <p:sp>
        <p:nvSpPr>
          <p:cNvPr id="2" name="TextBox 1"/>
          <p:cNvSpPr txBox="1"/>
          <p:nvPr/>
        </p:nvSpPr>
        <p:spPr>
          <a:xfrm>
            <a:off x="262314" y="1880527"/>
            <a:ext cx="8550610" cy="523220"/>
          </a:xfrm>
          <a:prstGeom prst="rect">
            <a:avLst/>
          </a:prstGeom>
          <a:noFill/>
        </p:spPr>
        <p:txBody>
          <a:bodyPr wrap="square" rtlCol="0">
            <a:spAutoFit/>
          </a:bodyPr>
          <a:lstStyle/>
          <a:p>
            <a:pPr algn="ctr"/>
            <a:r>
              <a:rPr lang="en-US" sz="2800" dirty="0">
                <a:solidFill>
                  <a:srgbClr val="FFCC00"/>
                </a:solidFill>
              </a:rPr>
              <a:t>Judgment of Capability</a:t>
            </a:r>
          </a:p>
        </p:txBody>
      </p:sp>
      <p:sp>
        <p:nvSpPr>
          <p:cNvPr id="4" name="TextBox 3"/>
          <p:cNvSpPr txBox="1"/>
          <p:nvPr/>
        </p:nvSpPr>
        <p:spPr>
          <a:xfrm>
            <a:off x="487680" y="2581567"/>
            <a:ext cx="8325244" cy="954107"/>
          </a:xfrm>
          <a:prstGeom prst="rect">
            <a:avLst/>
          </a:prstGeom>
          <a:noFill/>
        </p:spPr>
        <p:txBody>
          <a:bodyPr wrap="square" rtlCol="0">
            <a:spAutoFit/>
          </a:bodyPr>
          <a:lstStyle/>
          <a:p>
            <a:r>
              <a:rPr lang="en-US" sz="2800" dirty="0">
                <a:solidFill>
                  <a:schemeClr val="bg1"/>
                </a:solidFill>
              </a:rPr>
              <a:t>The overall </a:t>
            </a:r>
            <a:r>
              <a:rPr lang="en-US" sz="2800" dirty="0">
                <a:solidFill>
                  <a:srgbClr val="FFCC00"/>
                </a:solidFill>
              </a:rPr>
              <a:t>performance rating </a:t>
            </a:r>
            <a:r>
              <a:rPr lang="en-US" sz="2800" dirty="0">
                <a:solidFill>
                  <a:schemeClr val="bg1"/>
                </a:solidFill>
              </a:rPr>
              <a:t>of a naval leader is greatly affected by </a:t>
            </a:r>
            <a:r>
              <a:rPr lang="en-US" sz="2800" dirty="0" smtClean="0">
                <a:solidFill>
                  <a:schemeClr val="bg1"/>
                </a:solidFill>
              </a:rPr>
              <a:t>his/her ability </a:t>
            </a:r>
            <a:r>
              <a:rPr lang="en-US" sz="2800" dirty="0">
                <a:solidFill>
                  <a:schemeClr val="bg1"/>
                </a:solidFill>
              </a:rPr>
              <a:t>to</a:t>
            </a:r>
            <a:r>
              <a:rPr lang="en-US" sz="2800" dirty="0" smtClean="0">
                <a:solidFill>
                  <a:schemeClr val="bg1"/>
                </a:solidFill>
              </a:rPr>
              <a:t>:</a:t>
            </a:r>
            <a:endParaRPr lang="en-US" sz="2800" dirty="0">
              <a:solidFill>
                <a:schemeClr val="bg1"/>
              </a:solidFill>
            </a:endParaRPr>
          </a:p>
        </p:txBody>
      </p:sp>
      <p:sp>
        <p:nvSpPr>
          <p:cNvPr id="5" name="TextBox 4"/>
          <p:cNvSpPr txBox="1"/>
          <p:nvPr/>
        </p:nvSpPr>
        <p:spPr>
          <a:xfrm>
            <a:off x="487681" y="3713494"/>
            <a:ext cx="4734560"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Select </a:t>
            </a:r>
            <a:r>
              <a:rPr lang="en-US" sz="2800" dirty="0">
                <a:solidFill>
                  <a:schemeClr val="bg1"/>
                </a:solidFill>
              </a:rPr>
              <a:t>appropriate people for various roles</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Judge their capability to take on future assignments of greater responsibility</a:t>
            </a:r>
          </a:p>
        </p:txBody>
      </p:sp>
      <p:pic>
        <p:nvPicPr>
          <p:cNvPr id="6" name="Picture 5" descr="254858_DV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746" y="3825249"/>
            <a:ext cx="3388178" cy="240283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048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a:spLocks noGrp="1"/>
          </p:cNvSpPr>
          <p:nvPr>
            <p:ph type="body" sz="quarter" idx="12"/>
          </p:nvPr>
        </p:nvSpPr>
        <p:spPr>
          <a:xfrm>
            <a:off x="1370724" y="206702"/>
            <a:ext cx="7315200" cy="609600"/>
          </a:xfrm>
        </p:spPr>
        <p:txBody>
          <a:bodyPr>
            <a:noAutofit/>
          </a:bodyPr>
          <a:lstStyle/>
          <a:p>
            <a:pPr>
              <a:spcBef>
                <a:spcPts val="0"/>
              </a:spcBef>
              <a:spcAft>
                <a:spcPts val="0"/>
              </a:spcAft>
            </a:pPr>
            <a:r>
              <a:rPr lang="en-US" dirty="0" smtClean="0"/>
              <a:t>Performance, Ability, Aptitude, </a:t>
            </a:r>
          </a:p>
          <a:p>
            <a:pPr>
              <a:spcBef>
                <a:spcPts val="0"/>
              </a:spcBef>
              <a:spcAft>
                <a:spcPts val="0"/>
              </a:spcAft>
            </a:pPr>
            <a:r>
              <a:rPr lang="en-US" dirty="0" smtClean="0"/>
              <a:t>Achievement</a:t>
            </a:r>
          </a:p>
        </p:txBody>
      </p:sp>
      <p:sp>
        <p:nvSpPr>
          <p:cNvPr id="3" name="TextBox 2"/>
          <p:cNvSpPr txBox="1"/>
          <p:nvPr/>
        </p:nvSpPr>
        <p:spPr>
          <a:xfrm>
            <a:off x="262314" y="1880527"/>
            <a:ext cx="8550610" cy="523220"/>
          </a:xfrm>
          <a:prstGeom prst="rect">
            <a:avLst/>
          </a:prstGeom>
          <a:noFill/>
        </p:spPr>
        <p:txBody>
          <a:bodyPr wrap="square" rtlCol="0">
            <a:spAutoFit/>
          </a:bodyPr>
          <a:lstStyle/>
          <a:p>
            <a:pPr algn="ctr"/>
            <a:r>
              <a:rPr lang="en-US" sz="2800" dirty="0">
                <a:solidFill>
                  <a:srgbClr val="FFCC00"/>
                </a:solidFill>
              </a:rPr>
              <a:t>Performance versus Ability</a:t>
            </a:r>
          </a:p>
        </p:txBody>
      </p:sp>
      <p:sp>
        <p:nvSpPr>
          <p:cNvPr id="4" name="TextBox 3"/>
          <p:cNvSpPr txBox="1"/>
          <p:nvPr/>
        </p:nvSpPr>
        <p:spPr>
          <a:xfrm>
            <a:off x="467360" y="2502745"/>
            <a:ext cx="8345564" cy="1384995"/>
          </a:xfrm>
          <a:prstGeom prst="rect">
            <a:avLst/>
          </a:prstGeom>
          <a:noFill/>
        </p:spPr>
        <p:txBody>
          <a:bodyPr wrap="square" rtlCol="0">
            <a:spAutoFit/>
          </a:bodyPr>
          <a:lstStyle/>
          <a:p>
            <a:r>
              <a:rPr lang="en-US" sz="2800" dirty="0">
                <a:solidFill>
                  <a:srgbClr val="FFCC00"/>
                </a:solidFill>
              </a:rPr>
              <a:t>Performance</a:t>
            </a:r>
            <a:r>
              <a:rPr lang="en-US" sz="2800" dirty="0">
                <a:solidFill>
                  <a:schemeClr val="bg1"/>
                </a:solidFill>
              </a:rPr>
              <a:t> refers to what a person does – actual behavior or actual output</a:t>
            </a:r>
            <a:r>
              <a:rPr lang="en-US" sz="2800" dirty="0" smtClean="0">
                <a:solidFill>
                  <a:schemeClr val="bg1"/>
                </a:solidFill>
              </a:rPr>
              <a:t>.</a:t>
            </a:r>
          </a:p>
          <a:p>
            <a:endParaRPr lang="en-US" sz="2800" dirty="0">
              <a:solidFill>
                <a:schemeClr val="bg1"/>
              </a:solidFill>
            </a:endParaRPr>
          </a:p>
        </p:txBody>
      </p:sp>
      <p:sp>
        <p:nvSpPr>
          <p:cNvPr id="5" name="TextBox 4"/>
          <p:cNvSpPr txBox="1"/>
          <p:nvPr/>
        </p:nvSpPr>
        <p:spPr>
          <a:xfrm>
            <a:off x="538480" y="3630369"/>
            <a:ext cx="4927600" cy="2985433"/>
          </a:xfrm>
          <a:prstGeom prst="rect">
            <a:avLst/>
          </a:prstGeom>
          <a:noFill/>
        </p:spPr>
        <p:txBody>
          <a:bodyPr wrap="square" rtlCol="0">
            <a:spAutoFit/>
          </a:bodyPr>
          <a:lstStyle/>
          <a:p>
            <a:r>
              <a:rPr lang="en-US" sz="2800" dirty="0" smtClean="0">
                <a:solidFill>
                  <a:srgbClr val="FFCC00"/>
                </a:solidFill>
              </a:rPr>
              <a:t>Ability</a:t>
            </a:r>
            <a:r>
              <a:rPr lang="en-US" sz="2800" dirty="0" smtClean="0">
                <a:solidFill>
                  <a:schemeClr val="bg1"/>
                </a:solidFill>
              </a:rPr>
              <a:t> often </a:t>
            </a:r>
            <a:r>
              <a:rPr lang="en-US" sz="2800" dirty="0">
                <a:solidFill>
                  <a:schemeClr val="bg1"/>
                </a:solidFill>
              </a:rPr>
              <a:t>applies to:</a:t>
            </a:r>
          </a:p>
          <a:p>
            <a:endParaRPr lang="en-US" sz="1000" dirty="0">
              <a:solidFill>
                <a:schemeClr val="bg1"/>
              </a:solidFill>
            </a:endParaRPr>
          </a:p>
          <a:p>
            <a:pPr marL="457200" indent="-457200">
              <a:buFont typeface="Arial" panose="020B0604020202020204" pitchFamily="34" charset="0"/>
              <a:buChar char="•"/>
            </a:pPr>
            <a:r>
              <a:rPr lang="en-US" sz="2800" dirty="0">
                <a:solidFill>
                  <a:schemeClr val="bg1"/>
                </a:solidFill>
              </a:rPr>
              <a:t>Performance over a considerable period of time</a:t>
            </a:r>
          </a:p>
          <a:p>
            <a:pPr marL="171450" indent="-171450">
              <a:buFont typeface="Arial" panose="020B0604020202020204" pitchFamily="34" charset="0"/>
              <a:buChar char="•"/>
            </a:pPr>
            <a:endParaRPr lang="en-US" sz="1000" dirty="0">
              <a:solidFill>
                <a:schemeClr val="bg1"/>
              </a:solidFill>
            </a:endParaRPr>
          </a:p>
          <a:p>
            <a:pPr marL="457200" indent="-457200">
              <a:buFont typeface="Arial" panose="020B0604020202020204" pitchFamily="34" charset="0"/>
              <a:buChar char="•"/>
            </a:pPr>
            <a:r>
              <a:rPr lang="en-US" sz="2800" dirty="0">
                <a:solidFill>
                  <a:schemeClr val="bg1"/>
                </a:solidFill>
              </a:rPr>
              <a:t>What a person could do at a given moment, if the situation were right</a:t>
            </a:r>
          </a:p>
        </p:txBody>
      </p:sp>
      <p:pic>
        <p:nvPicPr>
          <p:cNvPr id="6" name="Picture 6" descr="190020_DVI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5977" y="3887740"/>
            <a:ext cx="3356947" cy="25333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911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a:spLocks noGrp="1"/>
          </p:cNvSpPr>
          <p:nvPr>
            <p:ph type="body" sz="quarter" idx="12"/>
          </p:nvPr>
        </p:nvSpPr>
        <p:spPr>
          <a:xfrm>
            <a:off x="1370724" y="206702"/>
            <a:ext cx="7315200" cy="609600"/>
          </a:xfrm>
        </p:spPr>
        <p:txBody>
          <a:bodyPr>
            <a:noAutofit/>
          </a:bodyPr>
          <a:lstStyle/>
          <a:p>
            <a:pPr>
              <a:spcBef>
                <a:spcPts val="0"/>
              </a:spcBef>
              <a:spcAft>
                <a:spcPts val="0"/>
              </a:spcAft>
            </a:pPr>
            <a:r>
              <a:rPr lang="en-US" dirty="0" smtClean="0"/>
              <a:t>Performance, Ability, Aptitude, </a:t>
            </a:r>
          </a:p>
          <a:p>
            <a:pPr>
              <a:spcBef>
                <a:spcPts val="0"/>
              </a:spcBef>
              <a:spcAft>
                <a:spcPts val="0"/>
              </a:spcAft>
            </a:pPr>
            <a:r>
              <a:rPr lang="en-US" dirty="0" smtClean="0"/>
              <a:t>Achievement</a:t>
            </a:r>
          </a:p>
        </p:txBody>
      </p:sp>
      <p:sp>
        <p:nvSpPr>
          <p:cNvPr id="3" name="TextBox 2"/>
          <p:cNvSpPr txBox="1"/>
          <p:nvPr/>
        </p:nvSpPr>
        <p:spPr>
          <a:xfrm>
            <a:off x="262314" y="1880527"/>
            <a:ext cx="8550610" cy="523220"/>
          </a:xfrm>
          <a:prstGeom prst="rect">
            <a:avLst/>
          </a:prstGeom>
          <a:noFill/>
        </p:spPr>
        <p:txBody>
          <a:bodyPr wrap="square" rtlCol="0">
            <a:spAutoFit/>
          </a:bodyPr>
          <a:lstStyle/>
          <a:p>
            <a:pPr algn="ctr"/>
            <a:r>
              <a:rPr lang="en-US" sz="2800" dirty="0">
                <a:solidFill>
                  <a:srgbClr val="FFCC00"/>
                </a:solidFill>
              </a:rPr>
              <a:t>It is the Results that Count!</a:t>
            </a:r>
          </a:p>
        </p:txBody>
      </p:sp>
      <p:sp>
        <p:nvSpPr>
          <p:cNvPr id="4" name="TextBox 3"/>
          <p:cNvSpPr txBox="1"/>
          <p:nvPr/>
        </p:nvSpPr>
        <p:spPr>
          <a:xfrm>
            <a:off x="262314" y="2457997"/>
            <a:ext cx="8550610" cy="954107"/>
          </a:xfrm>
          <a:prstGeom prst="rect">
            <a:avLst/>
          </a:prstGeom>
          <a:noFill/>
        </p:spPr>
        <p:txBody>
          <a:bodyPr wrap="square" rtlCol="0">
            <a:spAutoFit/>
          </a:bodyPr>
          <a:lstStyle/>
          <a:p>
            <a:r>
              <a:rPr lang="en-US" sz="2800" dirty="0" smtClean="0">
                <a:solidFill>
                  <a:schemeClr val="bg1"/>
                </a:solidFill>
              </a:rPr>
              <a:t>In the final analysis, </a:t>
            </a:r>
            <a:r>
              <a:rPr lang="en-US" sz="2800" dirty="0" smtClean="0">
                <a:solidFill>
                  <a:srgbClr val="FFCC00"/>
                </a:solidFill>
              </a:rPr>
              <a:t>ability</a:t>
            </a:r>
            <a:r>
              <a:rPr lang="en-US" sz="2800" dirty="0" smtClean="0">
                <a:solidFill>
                  <a:schemeClr val="bg1"/>
                </a:solidFill>
              </a:rPr>
              <a:t> </a:t>
            </a:r>
            <a:r>
              <a:rPr lang="en-US" sz="2800" dirty="0">
                <a:solidFill>
                  <a:schemeClr val="bg1"/>
                </a:solidFill>
              </a:rPr>
              <a:t>cannot be judged except by observing </a:t>
            </a:r>
            <a:r>
              <a:rPr lang="en-US" sz="2800" dirty="0">
                <a:solidFill>
                  <a:srgbClr val="FFCC00"/>
                </a:solidFill>
              </a:rPr>
              <a:t>performance</a:t>
            </a:r>
            <a:r>
              <a:rPr lang="en-US" sz="2800" dirty="0">
                <a:solidFill>
                  <a:schemeClr val="bg1"/>
                </a:solidFill>
              </a:rPr>
              <a:t>. </a:t>
            </a:r>
          </a:p>
        </p:txBody>
      </p:sp>
      <p:pic>
        <p:nvPicPr>
          <p:cNvPr id="7" name="Picture 5" descr="158692_DVI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7565" y="3535674"/>
            <a:ext cx="7298010" cy="30744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898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lIns="640080" tIns="0">
            <a:normAutofit/>
          </a:bodyPr>
          <a:lstStyle/>
          <a:p>
            <a:r>
              <a:rPr lang="en-US" sz="3600" dirty="0" smtClean="0"/>
              <a:t>Demonstrate knowledge of the challenge of leadership, the qualities of an effective leader, how to evaluate the performance of subordinates and how to give instruction</a:t>
            </a:r>
            <a:endParaRPr lang="en-US" sz="3600" dirty="0"/>
          </a:p>
        </p:txBody>
      </p:sp>
    </p:spTree>
    <p:extLst>
      <p:ext uri="{BB962C8B-B14F-4D97-AF65-F5344CB8AC3E}">
        <p14:creationId xmlns:p14="http://schemas.microsoft.com/office/powerpoint/2010/main" val="1440156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a:spLocks noGrp="1"/>
          </p:cNvSpPr>
          <p:nvPr>
            <p:ph type="body" sz="quarter" idx="12"/>
          </p:nvPr>
        </p:nvSpPr>
        <p:spPr>
          <a:xfrm>
            <a:off x="1370724" y="206702"/>
            <a:ext cx="7315200" cy="609600"/>
          </a:xfrm>
        </p:spPr>
        <p:txBody>
          <a:bodyPr>
            <a:noAutofit/>
          </a:bodyPr>
          <a:lstStyle/>
          <a:p>
            <a:pPr>
              <a:spcBef>
                <a:spcPts val="0"/>
              </a:spcBef>
              <a:spcAft>
                <a:spcPts val="0"/>
              </a:spcAft>
            </a:pPr>
            <a:r>
              <a:rPr lang="en-US" dirty="0" smtClean="0"/>
              <a:t>Performance, Ability, Aptitude, </a:t>
            </a:r>
          </a:p>
          <a:p>
            <a:pPr>
              <a:spcBef>
                <a:spcPts val="0"/>
              </a:spcBef>
              <a:spcAft>
                <a:spcPts val="0"/>
              </a:spcAft>
            </a:pPr>
            <a:r>
              <a:rPr lang="en-US" dirty="0" smtClean="0"/>
              <a:t>Achievement</a:t>
            </a:r>
          </a:p>
        </p:txBody>
      </p:sp>
      <p:sp>
        <p:nvSpPr>
          <p:cNvPr id="3" name="TextBox 2"/>
          <p:cNvSpPr txBox="1"/>
          <p:nvPr/>
        </p:nvSpPr>
        <p:spPr>
          <a:xfrm>
            <a:off x="262314" y="1847276"/>
            <a:ext cx="8550610" cy="523220"/>
          </a:xfrm>
          <a:prstGeom prst="rect">
            <a:avLst/>
          </a:prstGeom>
          <a:noFill/>
        </p:spPr>
        <p:txBody>
          <a:bodyPr wrap="square" rtlCol="0">
            <a:spAutoFit/>
          </a:bodyPr>
          <a:lstStyle/>
          <a:p>
            <a:pPr algn="ctr"/>
            <a:r>
              <a:rPr lang="en-US" sz="2800" dirty="0" smtClean="0">
                <a:solidFill>
                  <a:srgbClr val="FFCC00"/>
                </a:solidFill>
              </a:rPr>
              <a:t>Aptitude</a:t>
            </a:r>
            <a:endParaRPr lang="en-US" sz="2800" dirty="0">
              <a:solidFill>
                <a:srgbClr val="FFCC00"/>
              </a:solidFill>
            </a:endParaRPr>
          </a:p>
        </p:txBody>
      </p:sp>
      <p:sp>
        <p:nvSpPr>
          <p:cNvPr id="4" name="TextBox 3"/>
          <p:cNvSpPr txBox="1"/>
          <p:nvPr/>
        </p:nvSpPr>
        <p:spPr>
          <a:xfrm>
            <a:off x="477519" y="2706254"/>
            <a:ext cx="8208405" cy="954107"/>
          </a:xfrm>
          <a:prstGeom prst="rect">
            <a:avLst/>
          </a:prstGeom>
          <a:noFill/>
        </p:spPr>
        <p:txBody>
          <a:bodyPr wrap="square" rtlCol="0">
            <a:spAutoFit/>
          </a:bodyPr>
          <a:lstStyle/>
          <a:p>
            <a:r>
              <a:rPr lang="en-US" sz="2800" dirty="0" smtClean="0">
                <a:solidFill>
                  <a:schemeClr val="bg1"/>
                </a:solidFill>
              </a:rPr>
              <a:t>Both </a:t>
            </a:r>
            <a:r>
              <a:rPr lang="en-US" sz="2800" dirty="0" smtClean="0">
                <a:solidFill>
                  <a:srgbClr val="FFCC00"/>
                </a:solidFill>
              </a:rPr>
              <a:t>performance</a:t>
            </a:r>
            <a:r>
              <a:rPr lang="en-US" sz="2800" dirty="0" smtClean="0">
                <a:solidFill>
                  <a:schemeClr val="bg1"/>
                </a:solidFill>
              </a:rPr>
              <a:t> and </a:t>
            </a:r>
            <a:r>
              <a:rPr lang="en-US" sz="2800" dirty="0" smtClean="0">
                <a:solidFill>
                  <a:srgbClr val="FFCC00"/>
                </a:solidFill>
              </a:rPr>
              <a:t>ability</a:t>
            </a:r>
            <a:r>
              <a:rPr lang="en-US" sz="2800" dirty="0" smtClean="0">
                <a:solidFill>
                  <a:schemeClr val="bg1"/>
                </a:solidFill>
              </a:rPr>
              <a:t> refer to the present - what the person can do now. </a:t>
            </a:r>
          </a:p>
        </p:txBody>
      </p:sp>
      <p:pic>
        <p:nvPicPr>
          <p:cNvPr id="8" name="Picture 6" descr="050927-N-2383B-286_NAVY-m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877966" y="3996120"/>
            <a:ext cx="3984833" cy="2605291"/>
          </a:xfrm>
          <a:prstGeom prst="rect">
            <a:avLst/>
          </a:prstGeom>
          <a:noFill/>
          <a:ln w="12700">
            <a:solidFill>
              <a:schemeClr val="tx1"/>
            </a:solidFill>
            <a:miter lim="800000"/>
            <a:headEnd/>
            <a:tailEnd/>
          </a:ln>
        </p:spPr>
      </p:pic>
      <p:sp>
        <p:nvSpPr>
          <p:cNvPr id="7" name="TextBox 6"/>
          <p:cNvSpPr txBox="1"/>
          <p:nvPr/>
        </p:nvSpPr>
        <p:spPr>
          <a:xfrm>
            <a:off x="558800" y="4567962"/>
            <a:ext cx="4096327" cy="1384995"/>
          </a:xfrm>
          <a:prstGeom prst="rect">
            <a:avLst/>
          </a:prstGeom>
          <a:noFill/>
        </p:spPr>
        <p:txBody>
          <a:bodyPr wrap="square" rtlCol="0">
            <a:spAutoFit/>
          </a:bodyPr>
          <a:lstStyle/>
          <a:p>
            <a:r>
              <a:rPr lang="en-US" sz="2800" dirty="0" smtClean="0">
                <a:solidFill>
                  <a:srgbClr val="FFCC00"/>
                </a:solidFill>
              </a:rPr>
              <a:t>Aptitude</a:t>
            </a:r>
            <a:r>
              <a:rPr lang="en-US" sz="2800" dirty="0" smtClean="0">
                <a:solidFill>
                  <a:schemeClr val="bg1"/>
                </a:solidFill>
              </a:rPr>
              <a:t> </a:t>
            </a:r>
            <a:r>
              <a:rPr lang="en-US" sz="2800" dirty="0">
                <a:solidFill>
                  <a:schemeClr val="bg1"/>
                </a:solidFill>
              </a:rPr>
              <a:t>refers to potential skills and abilities in the future</a:t>
            </a:r>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87523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a:spLocks noGrp="1"/>
          </p:cNvSpPr>
          <p:nvPr>
            <p:ph type="body" sz="quarter" idx="12"/>
          </p:nvPr>
        </p:nvSpPr>
        <p:spPr>
          <a:xfrm>
            <a:off x="1370724" y="206702"/>
            <a:ext cx="7315200" cy="609600"/>
          </a:xfrm>
        </p:spPr>
        <p:txBody>
          <a:bodyPr>
            <a:noAutofit/>
          </a:bodyPr>
          <a:lstStyle/>
          <a:p>
            <a:pPr>
              <a:spcBef>
                <a:spcPts val="0"/>
              </a:spcBef>
              <a:spcAft>
                <a:spcPts val="0"/>
              </a:spcAft>
            </a:pPr>
            <a:r>
              <a:rPr lang="en-US" dirty="0" smtClean="0"/>
              <a:t>Performance, Ability, Aptitude, </a:t>
            </a:r>
          </a:p>
          <a:p>
            <a:pPr>
              <a:spcBef>
                <a:spcPts val="0"/>
              </a:spcBef>
              <a:spcAft>
                <a:spcPts val="0"/>
              </a:spcAft>
            </a:pPr>
            <a:r>
              <a:rPr lang="en-US" dirty="0" smtClean="0"/>
              <a:t>Achievement</a:t>
            </a:r>
          </a:p>
        </p:txBody>
      </p:sp>
      <p:sp>
        <p:nvSpPr>
          <p:cNvPr id="3" name="TextBox 2"/>
          <p:cNvSpPr txBox="1"/>
          <p:nvPr/>
        </p:nvSpPr>
        <p:spPr>
          <a:xfrm>
            <a:off x="262314" y="1847276"/>
            <a:ext cx="8550610" cy="523220"/>
          </a:xfrm>
          <a:prstGeom prst="rect">
            <a:avLst/>
          </a:prstGeom>
          <a:noFill/>
        </p:spPr>
        <p:txBody>
          <a:bodyPr wrap="square" rtlCol="0">
            <a:spAutoFit/>
          </a:bodyPr>
          <a:lstStyle/>
          <a:p>
            <a:pPr algn="ctr"/>
            <a:r>
              <a:rPr lang="en-US" sz="2800" dirty="0" smtClean="0">
                <a:solidFill>
                  <a:srgbClr val="FFCC00"/>
                </a:solidFill>
              </a:rPr>
              <a:t>Aptitude</a:t>
            </a:r>
            <a:endParaRPr lang="en-US" sz="2800" dirty="0">
              <a:solidFill>
                <a:srgbClr val="FFCC00"/>
              </a:solidFill>
            </a:endParaRPr>
          </a:p>
        </p:txBody>
      </p:sp>
      <p:sp>
        <p:nvSpPr>
          <p:cNvPr id="4" name="TextBox 3"/>
          <p:cNvSpPr txBox="1"/>
          <p:nvPr/>
        </p:nvSpPr>
        <p:spPr>
          <a:xfrm>
            <a:off x="477520" y="2445640"/>
            <a:ext cx="8335404" cy="1292662"/>
          </a:xfrm>
          <a:prstGeom prst="rect">
            <a:avLst/>
          </a:prstGeom>
          <a:noFill/>
        </p:spPr>
        <p:txBody>
          <a:bodyPr wrap="square" lIns="0" tIns="0" rIns="0" bIns="0" rtlCol="0">
            <a:spAutoFit/>
          </a:bodyPr>
          <a:lstStyle/>
          <a:p>
            <a:r>
              <a:rPr lang="en-US" sz="2800" dirty="0">
                <a:solidFill>
                  <a:schemeClr val="bg1"/>
                </a:solidFill>
              </a:rPr>
              <a:t>Two examples of </a:t>
            </a:r>
            <a:r>
              <a:rPr lang="en-US" sz="2800" dirty="0">
                <a:solidFill>
                  <a:srgbClr val="FFCC00"/>
                </a:solidFill>
              </a:rPr>
              <a:t>aptitude tests </a:t>
            </a:r>
            <a:r>
              <a:rPr lang="en-US" sz="2800" dirty="0">
                <a:solidFill>
                  <a:schemeClr val="bg1"/>
                </a:solidFill>
              </a:rPr>
              <a:t>are the SAT (Scholastic Aptitude Test) and the ASVAB (an armed services aptitude test</a:t>
            </a:r>
            <a:r>
              <a:rPr lang="en-US" sz="2800" dirty="0" smtClean="0">
                <a:solidFill>
                  <a:schemeClr val="bg1"/>
                </a:solidFill>
              </a:rPr>
              <a:t>).</a:t>
            </a:r>
          </a:p>
        </p:txBody>
      </p:sp>
      <p:pic>
        <p:nvPicPr>
          <p:cNvPr id="8" name="Picture 6" descr="050927-N-2383B-286_NAVY-m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77520" y="4004465"/>
            <a:ext cx="3657594" cy="2391342"/>
          </a:xfrm>
          <a:prstGeom prst="rect">
            <a:avLst/>
          </a:prstGeom>
          <a:noFill/>
          <a:ln w="12700">
            <a:solidFill>
              <a:schemeClr val="tx1"/>
            </a:solidFill>
            <a:miter lim="800000"/>
            <a:headEnd/>
            <a:tailEnd/>
          </a:ln>
        </p:spPr>
      </p:pic>
      <p:sp>
        <p:nvSpPr>
          <p:cNvPr id="9" name="TextBox 8"/>
          <p:cNvSpPr txBox="1"/>
          <p:nvPr/>
        </p:nvSpPr>
        <p:spPr>
          <a:xfrm>
            <a:off x="4393738" y="4285736"/>
            <a:ext cx="4673186" cy="1828800"/>
          </a:xfrm>
          <a:prstGeom prst="rect">
            <a:avLst/>
          </a:prstGeom>
          <a:noFill/>
        </p:spPr>
        <p:txBody>
          <a:bodyPr wrap="square" rtlCol="0">
            <a:spAutoFit/>
          </a:bodyPr>
          <a:lstStyle/>
          <a:p>
            <a:r>
              <a:rPr lang="en-US" sz="2800" dirty="0" smtClean="0">
                <a:solidFill>
                  <a:schemeClr val="bg1"/>
                </a:solidFill>
              </a:rPr>
              <a:t>Aptitude tests as well as background experiences can be used to select individuals for training in certain areas.</a:t>
            </a:r>
          </a:p>
        </p:txBody>
      </p:sp>
    </p:spTree>
    <p:extLst>
      <p:ext uri="{BB962C8B-B14F-4D97-AF65-F5344CB8AC3E}">
        <p14:creationId xmlns:p14="http://schemas.microsoft.com/office/powerpoint/2010/main" val="31996954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a:spLocks noGrp="1"/>
          </p:cNvSpPr>
          <p:nvPr>
            <p:ph type="body" sz="quarter" idx="12"/>
          </p:nvPr>
        </p:nvSpPr>
        <p:spPr>
          <a:xfrm>
            <a:off x="1370724" y="206702"/>
            <a:ext cx="7315200" cy="609600"/>
          </a:xfrm>
        </p:spPr>
        <p:txBody>
          <a:bodyPr>
            <a:noAutofit/>
          </a:bodyPr>
          <a:lstStyle/>
          <a:p>
            <a:pPr>
              <a:spcBef>
                <a:spcPts val="0"/>
              </a:spcBef>
              <a:spcAft>
                <a:spcPts val="0"/>
              </a:spcAft>
            </a:pPr>
            <a:r>
              <a:rPr lang="en-US" dirty="0" smtClean="0"/>
              <a:t>Performance, Ability, Aptitude, </a:t>
            </a:r>
          </a:p>
          <a:p>
            <a:pPr>
              <a:spcBef>
                <a:spcPts val="0"/>
              </a:spcBef>
              <a:spcAft>
                <a:spcPts val="0"/>
              </a:spcAft>
            </a:pPr>
            <a:r>
              <a:rPr lang="en-US" dirty="0" smtClean="0"/>
              <a:t>Achievement</a:t>
            </a:r>
          </a:p>
        </p:txBody>
      </p:sp>
      <p:sp>
        <p:nvSpPr>
          <p:cNvPr id="3" name="TextBox 2"/>
          <p:cNvSpPr txBox="1"/>
          <p:nvPr/>
        </p:nvSpPr>
        <p:spPr>
          <a:xfrm>
            <a:off x="262314" y="1847276"/>
            <a:ext cx="8550610" cy="523220"/>
          </a:xfrm>
          <a:prstGeom prst="rect">
            <a:avLst/>
          </a:prstGeom>
          <a:noFill/>
        </p:spPr>
        <p:txBody>
          <a:bodyPr wrap="square" rtlCol="0">
            <a:spAutoFit/>
          </a:bodyPr>
          <a:lstStyle/>
          <a:p>
            <a:pPr algn="ctr"/>
            <a:r>
              <a:rPr lang="en-US" sz="2800" dirty="0" smtClean="0">
                <a:solidFill>
                  <a:srgbClr val="FFCC00"/>
                </a:solidFill>
              </a:rPr>
              <a:t>Achievement</a:t>
            </a:r>
            <a:endParaRPr lang="en-US" sz="2800" dirty="0">
              <a:solidFill>
                <a:srgbClr val="FFCC00"/>
              </a:solidFill>
            </a:endParaRPr>
          </a:p>
        </p:txBody>
      </p:sp>
      <p:sp>
        <p:nvSpPr>
          <p:cNvPr id="4" name="TextBox 3"/>
          <p:cNvSpPr txBox="1"/>
          <p:nvPr/>
        </p:nvSpPr>
        <p:spPr>
          <a:xfrm>
            <a:off x="637236" y="2581567"/>
            <a:ext cx="8175687" cy="954107"/>
          </a:xfrm>
          <a:prstGeom prst="rect">
            <a:avLst/>
          </a:prstGeom>
          <a:noFill/>
        </p:spPr>
        <p:txBody>
          <a:bodyPr wrap="square" lIns="0" rIns="0" rtlCol="0">
            <a:spAutoFit/>
          </a:bodyPr>
          <a:lstStyle/>
          <a:p>
            <a:r>
              <a:rPr lang="en-US" sz="2800" dirty="0">
                <a:solidFill>
                  <a:srgbClr val="FFCC00"/>
                </a:solidFill>
              </a:rPr>
              <a:t>Achievement </a:t>
            </a:r>
            <a:r>
              <a:rPr lang="en-US" sz="2800" dirty="0">
                <a:solidFill>
                  <a:schemeClr val="bg1"/>
                </a:solidFill>
              </a:rPr>
              <a:t>generally refers to performance in the past, often that which has already been evaluated.</a:t>
            </a:r>
          </a:p>
        </p:txBody>
      </p:sp>
      <p:sp>
        <p:nvSpPr>
          <p:cNvPr id="6" name="TextBox 5"/>
          <p:cNvSpPr txBox="1"/>
          <p:nvPr/>
        </p:nvSpPr>
        <p:spPr>
          <a:xfrm>
            <a:off x="5181403" y="4347321"/>
            <a:ext cx="3165474" cy="1384995"/>
          </a:xfrm>
          <a:prstGeom prst="rect">
            <a:avLst/>
          </a:prstGeom>
          <a:noFill/>
        </p:spPr>
        <p:txBody>
          <a:bodyPr wrap="square" rtlCol="0">
            <a:spAutoFit/>
          </a:bodyPr>
          <a:lstStyle/>
          <a:p>
            <a:r>
              <a:rPr lang="en-US" sz="2800" dirty="0">
                <a:solidFill>
                  <a:schemeClr val="bg1"/>
                </a:solidFill>
              </a:rPr>
              <a:t>Achievement applies to work that has been done. </a:t>
            </a:r>
          </a:p>
        </p:txBody>
      </p:sp>
      <p:pic>
        <p:nvPicPr>
          <p:cNvPr id="7" name="Picture 6" descr="060923-N-6528P-023_NAVY-m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37237" y="3625471"/>
            <a:ext cx="3900382" cy="2828697"/>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1432014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a:spLocks noGrp="1"/>
          </p:cNvSpPr>
          <p:nvPr>
            <p:ph type="body" sz="quarter" idx="12"/>
          </p:nvPr>
        </p:nvSpPr>
        <p:spPr>
          <a:xfrm>
            <a:off x="1370724" y="206702"/>
            <a:ext cx="7315200" cy="609600"/>
          </a:xfrm>
        </p:spPr>
        <p:txBody>
          <a:bodyPr>
            <a:noAutofit/>
          </a:bodyPr>
          <a:lstStyle/>
          <a:p>
            <a:pPr>
              <a:spcBef>
                <a:spcPts val="0"/>
              </a:spcBef>
              <a:spcAft>
                <a:spcPts val="0"/>
              </a:spcAft>
            </a:pPr>
            <a:r>
              <a:rPr lang="en-US" dirty="0" smtClean="0"/>
              <a:t>Performance, Ability, Aptitude, </a:t>
            </a:r>
          </a:p>
          <a:p>
            <a:pPr>
              <a:spcBef>
                <a:spcPts val="0"/>
              </a:spcBef>
              <a:spcAft>
                <a:spcPts val="0"/>
              </a:spcAft>
            </a:pPr>
            <a:r>
              <a:rPr lang="en-US" dirty="0" smtClean="0"/>
              <a:t>Achievement</a:t>
            </a:r>
          </a:p>
        </p:txBody>
      </p:sp>
      <p:sp>
        <p:nvSpPr>
          <p:cNvPr id="3" name="TextBox 2"/>
          <p:cNvSpPr txBox="1"/>
          <p:nvPr/>
        </p:nvSpPr>
        <p:spPr>
          <a:xfrm>
            <a:off x="262314" y="1847276"/>
            <a:ext cx="8550610" cy="523220"/>
          </a:xfrm>
          <a:prstGeom prst="rect">
            <a:avLst/>
          </a:prstGeom>
          <a:noFill/>
        </p:spPr>
        <p:txBody>
          <a:bodyPr wrap="square" rtlCol="0">
            <a:spAutoFit/>
          </a:bodyPr>
          <a:lstStyle/>
          <a:p>
            <a:pPr algn="ctr"/>
            <a:r>
              <a:rPr lang="en-US" sz="2800" dirty="0">
                <a:solidFill>
                  <a:srgbClr val="FFCC00"/>
                </a:solidFill>
              </a:rPr>
              <a:t>Usefulness of </a:t>
            </a:r>
            <a:r>
              <a:rPr lang="en-US" sz="2800" dirty="0" smtClean="0">
                <a:solidFill>
                  <a:srgbClr val="FFCC00"/>
                </a:solidFill>
              </a:rPr>
              <a:t>Achievement in </a:t>
            </a:r>
            <a:r>
              <a:rPr lang="en-US" sz="2800" dirty="0">
                <a:solidFill>
                  <a:srgbClr val="FFCC00"/>
                </a:solidFill>
              </a:rPr>
              <a:t>Evaluation</a:t>
            </a:r>
          </a:p>
        </p:txBody>
      </p:sp>
      <p:sp>
        <p:nvSpPr>
          <p:cNvPr id="4" name="TextBox 3"/>
          <p:cNvSpPr txBox="1"/>
          <p:nvPr/>
        </p:nvSpPr>
        <p:spPr>
          <a:xfrm>
            <a:off x="262314" y="2581567"/>
            <a:ext cx="5805977" cy="1815882"/>
          </a:xfrm>
          <a:prstGeom prst="rect">
            <a:avLst/>
          </a:prstGeom>
          <a:noFill/>
        </p:spPr>
        <p:txBody>
          <a:bodyPr wrap="square" rtlCol="0">
            <a:spAutoFit/>
          </a:bodyPr>
          <a:lstStyle/>
          <a:p>
            <a:r>
              <a:rPr lang="en-US" sz="2800" dirty="0">
                <a:solidFill>
                  <a:schemeClr val="bg1"/>
                </a:solidFill>
              </a:rPr>
              <a:t>When properly evaluated, past </a:t>
            </a:r>
            <a:r>
              <a:rPr lang="en-US" sz="2800" dirty="0">
                <a:solidFill>
                  <a:srgbClr val="FFCC00"/>
                </a:solidFill>
              </a:rPr>
              <a:t>achievements</a:t>
            </a:r>
            <a:r>
              <a:rPr lang="en-US" sz="2800" dirty="0">
                <a:solidFill>
                  <a:schemeClr val="bg1"/>
                </a:solidFill>
              </a:rPr>
              <a:t> can be used to select people for </a:t>
            </a:r>
            <a:r>
              <a:rPr lang="en-US" sz="2800" dirty="0">
                <a:solidFill>
                  <a:srgbClr val="FFCC00"/>
                </a:solidFill>
              </a:rPr>
              <a:t>promotion</a:t>
            </a:r>
            <a:r>
              <a:rPr lang="en-US" sz="2800" dirty="0">
                <a:solidFill>
                  <a:schemeClr val="bg1"/>
                </a:solidFill>
              </a:rPr>
              <a:t> or future job assignments. </a:t>
            </a:r>
          </a:p>
        </p:txBody>
      </p:sp>
      <p:sp>
        <p:nvSpPr>
          <p:cNvPr id="6" name="TextBox 5"/>
          <p:cNvSpPr txBox="1"/>
          <p:nvPr/>
        </p:nvSpPr>
        <p:spPr>
          <a:xfrm>
            <a:off x="262314" y="4758145"/>
            <a:ext cx="5805977" cy="1815882"/>
          </a:xfrm>
          <a:prstGeom prst="rect">
            <a:avLst/>
          </a:prstGeom>
          <a:noFill/>
        </p:spPr>
        <p:txBody>
          <a:bodyPr wrap="square" rtlCol="0">
            <a:spAutoFit/>
          </a:bodyPr>
          <a:lstStyle/>
          <a:p>
            <a:r>
              <a:rPr lang="en-US" sz="2800" dirty="0">
                <a:solidFill>
                  <a:schemeClr val="bg1"/>
                </a:solidFill>
              </a:rPr>
              <a:t>Properly evaluating the achievements of their subordinates is one of the most important responsibilities of a leader.</a:t>
            </a:r>
          </a:p>
        </p:txBody>
      </p:sp>
      <p:pic>
        <p:nvPicPr>
          <p:cNvPr id="8" name="Picture 6" descr="050330-N-9851B-016_NAVY-m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234546" y="2562626"/>
            <a:ext cx="2628254" cy="4032912"/>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8643031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a:spLocks noGrp="1"/>
          </p:cNvSpPr>
          <p:nvPr>
            <p:ph type="body" sz="quarter" idx="12"/>
          </p:nvPr>
        </p:nvSpPr>
        <p:spPr>
          <a:xfrm>
            <a:off x="1370724" y="206702"/>
            <a:ext cx="7315200" cy="609600"/>
          </a:xfrm>
        </p:spPr>
        <p:txBody>
          <a:bodyPr>
            <a:noAutofit/>
          </a:bodyPr>
          <a:lstStyle/>
          <a:p>
            <a:pPr>
              <a:spcBef>
                <a:spcPts val="0"/>
              </a:spcBef>
              <a:spcAft>
                <a:spcPts val="0"/>
              </a:spcAft>
            </a:pPr>
            <a:r>
              <a:rPr lang="en-US" dirty="0" smtClean="0"/>
              <a:t>Performance, Ability, Aptitude, </a:t>
            </a:r>
          </a:p>
          <a:p>
            <a:pPr>
              <a:spcBef>
                <a:spcPts val="0"/>
              </a:spcBef>
              <a:spcAft>
                <a:spcPts val="0"/>
              </a:spcAft>
            </a:pPr>
            <a:r>
              <a:rPr lang="en-US" dirty="0" smtClean="0"/>
              <a:t>Achievement</a:t>
            </a:r>
          </a:p>
        </p:txBody>
      </p:sp>
      <p:graphicFrame>
        <p:nvGraphicFramePr>
          <p:cNvPr id="12" name="Content Placeholder 3"/>
          <p:cNvGraphicFramePr>
            <a:graphicFrameLocks/>
          </p:cNvGraphicFramePr>
          <p:nvPr>
            <p:extLst>
              <p:ext uri="{D42A27DB-BD31-4B8C-83A1-F6EECF244321}">
                <p14:modId xmlns:p14="http://schemas.microsoft.com/office/powerpoint/2010/main" val="3388601005"/>
              </p:ext>
            </p:extLst>
          </p:nvPr>
        </p:nvGraphicFramePr>
        <p:xfrm>
          <a:off x="296561" y="1804086"/>
          <a:ext cx="8637373" cy="4782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680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Autofit/>
          </a:bodyPr>
          <a:lstStyle/>
          <a:p>
            <a:r>
              <a:rPr lang="en-US" sz="4000" dirty="0" smtClean="0"/>
              <a:t>As a unit team commander, learning to evaluate the cadets under you is important to ______ the team and help you to be a ______ leader.</a:t>
            </a:r>
            <a:endParaRPr lang="en-US" sz="4000" dirty="0"/>
          </a:p>
        </p:txBody>
      </p:sp>
      <p:sp>
        <p:nvSpPr>
          <p:cNvPr id="3" name="TPAnswers"/>
          <p:cNvSpPr>
            <a:spLocks noGrp="1"/>
          </p:cNvSpPr>
          <p:nvPr>
            <p:ph type="body" idx="1"/>
            <p:custDataLst>
              <p:tags r:id="rId2"/>
            </p:custDataLst>
          </p:nvPr>
        </p:nvSpPr>
        <p:spPr/>
        <p:txBody>
          <a:bodyPr>
            <a:normAutofit/>
          </a:bodyPr>
          <a:lstStyle/>
          <a:p>
            <a:pPr>
              <a:lnSpc>
                <a:spcPct val="100000"/>
              </a:lnSpc>
              <a:spcBef>
                <a:spcPct val="20000"/>
              </a:spcBef>
              <a:buFont typeface="+mj-lt"/>
              <a:buAutoNum type="alphaUcPeriod"/>
            </a:pPr>
            <a:r>
              <a:rPr lang="en-US" sz="3200" dirty="0" smtClean="0"/>
              <a:t>improve; laid back</a:t>
            </a:r>
          </a:p>
          <a:p>
            <a:pPr>
              <a:lnSpc>
                <a:spcPct val="100000"/>
              </a:lnSpc>
              <a:spcBef>
                <a:spcPct val="20000"/>
              </a:spcBef>
              <a:buFont typeface="+mj-lt"/>
              <a:buAutoNum type="alphaUcPeriod"/>
            </a:pPr>
            <a:r>
              <a:rPr lang="en-US" sz="3200" dirty="0" smtClean="0"/>
              <a:t>aggravate; nicer</a:t>
            </a:r>
          </a:p>
          <a:p>
            <a:pPr>
              <a:lnSpc>
                <a:spcPct val="100000"/>
              </a:lnSpc>
              <a:spcBef>
                <a:spcPct val="20000"/>
              </a:spcBef>
              <a:buFont typeface="+mj-lt"/>
              <a:buAutoNum type="alphaUcPeriod"/>
            </a:pPr>
            <a:r>
              <a:rPr lang="en-US" sz="3200" dirty="0" smtClean="0"/>
              <a:t>benefit; better</a:t>
            </a:r>
          </a:p>
          <a:p>
            <a:pPr>
              <a:lnSpc>
                <a:spcPct val="100000"/>
              </a:lnSpc>
              <a:spcBef>
                <a:spcPct val="20000"/>
              </a:spcBef>
              <a:buFont typeface="+mj-lt"/>
              <a:buAutoNum type="alphaUcPeriod"/>
            </a:pPr>
            <a:r>
              <a:rPr lang="en-US" sz="3200" dirty="0" smtClean="0"/>
              <a:t>maintain; stronger</a:t>
            </a:r>
            <a:endParaRPr lang="en-US" sz="3200" dirty="0"/>
          </a:p>
        </p:txBody>
      </p:sp>
      <p:sp>
        <p:nvSpPr>
          <p:cNvPr id="5" name="Text Placeholder 4"/>
          <p:cNvSpPr>
            <a:spLocks noGrp="1"/>
          </p:cNvSpPr>
          <p:nvPr>
            <p:ph type="body" sz="quarter" idx="10"/>
          </p:nvPr>
        </p:nvSpPr>
        <p:spPr/>
        <p:txBody>
          <a:bodyPr/>
          <a:lstStyle/>
          <a:p>
            <a:r>
              <a:rPr lang="en-US" dirty="0" smtClean="0"/>
              <a:t>(NS3-M2U1C3S1:LQ3)</a:t>
            </a:r>
            <a:endParaRPr lang="en-US" dirty="0"/>
          </a:p>
        </p:txBody>
      </p:sp>
      <p:sp>
        <p:nvSpPr>
          <p:cNvPr id="7" name="CAI1"/>
          <p:cNvSpPr>
            <a:spLocks noChangeAspect="1"/>
          </p:cNvSpPr>
          <p:nvPr>
            <p:custDataLst>
              <p:tags r:id="rId3"/>
            </p:custDataLst>
          </p:nvPr>
        </p:nvSpPr>
        <p:spPr>
          <a:xfrm rot="10800000">
            <a:off x="428716" y="4418866"/>
            <a:ext cx="406400" cy="406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PChart"/>
          <p:cNvSpPr txBox="1">
            <a:spLocks/>
          </p:cNvSpPr>
          <p:nvPr>
            <p:custDataLst>
              <p:tags r:id="rId4"/>
            </p:custDataLst>
          </p:nvPr>
        </p:nvSpPr>
        <p:spPr>
          <a:xfrm>
            <a:off x="6858000" y="3200399"/>
            <a:ext cx="1727200" cy="2976563"/>
          </a:xfrm>
          <a:prstGeom prst="rect">
            <a:avLst/>
          </a:prstGeom>
        </p:spPr>
        <p:txBody>
          <a:bodyPr vert="horz" lIns="91440" tIns="45720" rIns="91440" bIns="45720" rtlCol="0">
            <a:norm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20000"/>
              </a:spcBef>
              <a:buNone/>
            </a:pPr>
            <a:r>
              <a:rPr lang="en-US" sz="3200" smtClean="0"/>
              <a:t>1</a:t>
            </a:r>
          </a:p>
          <a:p>
            <a:pPr algn="r">
              <a:lnSpc>
                <a:spcPct val="100000"/>
              </a:lnSpc>
              <a:spcBef>
                <a:spcPct val="20000"/>
              </a:spcBef>
              <a:buNone/>
            </a:pPr>
            <a:r>
              <a:rPr lang="en-US" sz="3200" smtClean="0"/>
              <a:t>1</a:t>
            </a:r>
          </a:p>
          <a:p>
            <a:pPr algn="r">
              <a:lnSpc>
                <a:spcPct val="100000"/>
              </a:lnSpc>
              <a:spcBef>
                <a:spcPct val="20000"/>
              </a:spcBef>
              <a:buNone/>
            </a:pPr>
            <a:r>
              <a:rPr lang="en-US" sz="3200" smtClean="0"/>
              <a:t>1</a:t>
            </a:r>
          </a:p>
          <a:p>
            <a:pPr algn="r">
              <a:lnSpc>
                <a:spcPct val="100000"/>
              </a:lnSpc>
              <a:spcBef>
                <a:spcPct val="20000"/>
              </a:spcBef>
              <a:buNone/>
            </a:pPr>
            <a:r>
              <a:rPr lang="en-US" sz="3200" smtClean="0"/>
              <a:t>1</a:t>
            </a:r>
            <a:endParaRPr lang="en-US" sz="3200" dirty="0"/>
          </a:p>
        </p:txBody>
      </p:sp>
    </p:spTree>
    <p:custDataLst>
      <p:tags r:id="rId1"/>
    </p:custDataLst>
    <p:extLst>
      <p:ext uri="{BB962C8B-B14F-4D97-AF65-F5344CB8AC3E}">
        <p14:creationId xmlns:p14="http://schemas.microsoft.com/office/powerpoint/2010/main" val="279813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28650" y="365125"/>
            <a:ext cx="3419719" cy="2459036"/>
          </a:xfrm>
        </p:spPr>
        <p:txBody>
          <a:bodyPr>
            <a:noAutofit/>
          </a:bodyPr>
          <a:lstStyle/>
          <a:p>
            <a:r>
              <a:rPr lang="en-US" sz="3600" dirty="0" smtClean="0"/>
              <a:t>Choose the answer that correctly completes the diagram.</a:t>
            </a:r>
            <a:endParaRPr lang="en-US" sz="3600" dirty="0"/>
          </a:p>
        </p:txBody>
      </p:sp>
      <p:sp>
        <p:nvSpPr>
          <p:cNvPr id="3" name="TPAnswers"/>
          <p:cNvSpPr>
            <a:spLocks noGrp="1"/>
          </p:cNvSpPr>
          <p:nvPr>
            <p:ph type="body" idx="1"/>
            <p:custDataLst>
              <p:tags r:id="rId2"/>
            </p:custDataLst>
          </p:nvPr>
        </p:nvSpPr>
        <p:spPr>
          <a:xfrm>
            <a:off x="762000" y="3126659"/>
            <a:ext cx="7018564" cy="2976563"/>
          </a:xfrm>
        </p:spPr>
        <p:txBody>
          <a:bodyPr>
            <a:noAutofit/>
          </a:bodyPr>
          <a:lstStyle/>
          <a:p>
            <a:pPr marL="639763" indent="-639763">
              <a:lnSpc>
                <a:spcPct val="100000"/>
              </a:lnSpc>
              <a:spcBef>
                <a:spcPct val="20000"/>
              </a:spcBef>
              <a:buFont typeface="+mj-lt"/>
              <a:buAutoNum type="alphaUcPeriod"/>
            </a:pPr>
            <a:r>
              <a:rPr lang="en-US" sz="2400" dirty="0" smtClean="0"/>
              <a:t>1) Achievement; 2) Ability; 3) Performance;</a:t>
            </a:r>
            <a:br>
              <a:rPr lang="en-US" sz="2400" dirty="0" smtClean="0"/>
            </a:br>
            <a:r>
              <a:rPr lang="en-US" sz="2400" dirty="0" smtClean="0"/>
              <a:t>4) Aptitude</a:t>
            </a:r>
          </a:p>
          <a:p>
            <a:pPr marL="639763" indent="-639763">
              <a:lnSpc>
                <a:spcPct val="100000"/>
              </a:lnSpc>
              <a:spcBef>
                <a:spcPct val="20000"/>
              </a:spcBef>
              <a:buFont typeface="+mj-lt"/>
              <a:buAutoNum type="alphaUcPeriod"/>
            </a:pPr>
            <a:r>
              <a:rPr lang="en-US" sz="2400" dirty="0" smtClean="0"/>
              <a:t>1) Performance; 2) Achievement; 3) Aptitude; </a:t>
            </a:r>
            <a:br>
              <a:rPr lang="en-US" sz="2400" dirty="0" smtClean="0"/>
            </a:br>
            <a:r>
              <a:rPr lang="en-US" sz="2400" dirty="0" smtClean="0"/>
              <a:t>4) Ability</a:t>
            </a:r>
          </a:p>
          <a:p>
            <a:pPr marL="639763" indent="-639763">
              <a:lnSpc>
                <a:spcPct val="100000"/>
              </a:lnSpc>
              <a:spcBef>
                <a:spcPct val="20000"/>
              </a:spcBef>
              <a:buFont typeface="+mj-lt"/>
              <a:buAutoNum type="alphaUcPeriod"/>
            </a:pPr>
            <a:r>
              <a:rPr lang="en-US" sz="2400" dirty="0" smtClean="0"/>
              <a:t>1) Achievement; 2) Performance; 3) Ability; </a:t>
            </a:r>
            <a:br>
              <a:rPr lang="en-US" sz="2400" dirty="0" smtClean="0"/>
            </a:br>
            <a:r>
              <a:rPr lang="en-US" sz="2400" dirty="0" smtClean="0"/>
              <a:t>4) Aptitude</a:t>
            </a:r>
          </a:p>
          <a:p>
            <a:pPr marL="639763" indent="-639763">
              <a:lnSpc>
                <a:spcPct val="100000"/>
              </a:lnSpc>
              <a:spcBef>
                <a:spcPct val="20000"/>
              </a:spcBef>
              <a:buFont typeface="+mj-lt"/>
              <a:buAutoNum type="alphaUcPeriod"/>
            </a:pPr>
            <a:r>
              <a:rPr lang="en-US" sz="2400" dirty="0" smtClean="0"/>
              <a:t>1) Aptitude; 2) Ability; 3) Performance; </a:t>
            </a:r>
            <a:br>
              <a:rPr lang="en-US" sz="2400" dirty="0" smtClean="0"/>
            </a:br>
            <a:r>
              <a:rPr lang="en-US" sz="2400" dirty="0" smtClean="0"/>
              <a:t>4) Achievement</a:t>
            </a:r>
            <a:endParaRPr lang="en-US" sz="2400" dirty="0"/>
          </a:p>
        </p:txBody>
      </p:sp>
      <p:sp>
        <p:nvSpPr>
          <p:cNvPr id="6" name="Text Placeholder 5"/>
          <p:cNvSpPr>
            <a:spLocks noGrp="1"/>
          </p:cNvSpPr>
          <p:nvPr>
            <p:ph type="body" sz="quarter" idx="10"/>
          </p:nvPr>
        </p:nvSpPr>
        <p:spPr/>
        <p:txBody>
          <a:bodyPr/>
          <a:lstStyle/>
          <a:p>
            <a:r>
              <a:rPr lang="en-US" dirty="0" smtClean="0"/>
              <a:t>(NS3-M2U1C3S1:LQ4)</a:t>
            </a:r>
            <a:endParaRPr lang="en-US"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4795" y="474540"/>
            <a:ext cx="4572000" cy="2166876"/>
          </a:xfrm>
          <a:prstGeom prst="rect">
            <a:avLst/>
          </a:prstGeom>
        </p:spPr>
      </p:pic>
      <p:sp>
        <p:nvSpPr>
          <p:cNvPr id="9" name="CAI1"/>
          <p:cNvSpPr/>
          <p:nvPr>
            <p:custDataLst>
              <p:tags r:id="rId3"/>
            </p:custDataLst>
          </p:nvPr>
        </p:nvSpPr>
        <p:spPr>
          <a:xfrm rot="10800000">
            <a:off x="428716" y="4713126"/>
            <a:ext cx="406400" cy="406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PChart"/>
          <p:cNvSpPr txBox="1">
            <a:spLocks/>
          </p:cNvSpPr>
          <p:nvPr>
            <p:custDataLst>
              <p:tags r:id="rId4"/>
            </p:custDataLst>
          </p:nvPr>
        </p:nvSpPr>
        <p:spPr>
          <a:xfrm>
            <a:off x="6858000" y="3126659"/>
            <a:ext cx="1727200" cy="2976563"/>
          </a:xfrm>
          <a:prstGeom prst="rect">
            <a:avLst/>
          </a:prstGeom>
        </p:spPr>
        <p:txBody>
          <a:bodyPr vert="horz" lIns="91440" tIns="45720" rIns="91440" bIns="45720" rtlCol="0">
            <a:no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9763" indent="-639763" algn="r">
              <a:lnSpc>
                <a:spcPct val="100000"/>
              </a:lnSpc>
              <a:spcBef>
                <a:spcPct val="20000"/>
              </a:spcBef>
              <a:buNone/>
            </a:pPr>
            <a:r>
              <a:rPr lang="en-US" sz="2400" smtClean="0"/>
              <a:t>1</a:t>
            </a:r>
            <a:br>
              <a:rPr lang="en-US" sz="2400" smtClean="0"/>
            </a:br>
            <a:endParaRPr lang="en-US" sz="2400" smtClean="0"/>
          </a:p>
          <a:p>
            <a:pPr marL="639763" indent="-639763" algn="r">
              <a:lnSpc>
                <a:spcPct val="100000"/>
              </a:lnSpc>
              <a:spcBef>
                <a:spcPct val="20000"/>
              </a:spcBef>
              <a:buNone/>
            </a:pPr>
            <a:r>
              <a:rPr lang="en-US" sz="2400" smtClean="0"/>
              <a:t>1</a:t>
            </a:r>
            <a:br>
              <a:rPr lang="en-US" sz="2400" smtClean="0"/>
            </a:br>
            <a:endParaRPr lang="en-US" sz="2400" smtClean="0"/>
          </a:p>
          <a:p>
            <a:pPr marL="639763" indent="-639763" algn="r">
              <a:lnSpc>
                <a:spcPct val="100000"/>
              </a:lnSpc>
              <a:spcBef>
                <a:spcPct val="20000"/>
              </a:spcBef>
              <a:buNone/>
            </a:pPr>
            <a:r>
              <a:rPr lang="en-US" sz="2400" smtClean="0"/>
              <a:t>1</a:t>
            </a:r>
            <a:br>
              <a:rPr lang="en-US" sz="2400" smtClean="0"/>
            </a:br>
            <a:endParaRPr lang="en-US" sz="2400" smtClean="0"/>
          </a:p>
          <a:p>
            <a:pPr marL="639763" indent="-639763" algn="r">
              <a:lnSpc>
                <a:spcPct val="100000"/>
              </a:lnSpc>
              <a:spcBef>
                <a:spcPct val="20000"/>
              </a:spcBef>
              <a:buNone/>
            </a:pPr>
            <a:r>
              <a:rPr lang="en-US" sz="2400" smtClean="0"/>
              <a:t>1</a:t>
            </a:r>
            <a:br>
              <a:rPr lang="en-US" sz="2400" smtClean="0"/>
            </a:br>
            <a:endParaRPr lang="en-US" sz="2400" dirty="0"/>
          </a:p>
        </p:txBody>
      </p:sp>
    </p:spTree>
    <p:custDataLst>
      <p:tags r:id="rId1"/>
    </p:custDataLst>
    <p:extLst>
      <p:ext uri="{BB962C8B-B14F-4D97-AF65-F5344CB8AC3E}">
        <p14:creationId xmlns:p14="http://schemas.microsoft.com/office/powerpoint/2010/main" val="369863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a:spLocks noGrp="1"/>
          </p:cNvSpPr>
          <p:nvPr>
            <p:ph type="body" sz="quarter" idx="12"/>
          </p:nvPr>
        </p:nvSpPr>
        <p:spPr>
          <a:xfrm>
            <a:off x="1497724" y="409902"/>
            <a:ext cx="7315200" cy="609600"/>
          </a:xfrm>
        </p:spPr>
        <p:txBody>
          <a:bodyPr>
            <a:normAutofit/>
          </a:bodyPr>
          <a:lstStyle/>
          <a:p>
            <a:r>
              <a:rPr lang="en-US" sz="4000" dirty="0" smtClean="0"/>
              <a:t>Evaluation in the NJROTC</a:t>
            </a:r>
            <a:endParaRPr lang="en-US" sz="4000" dirty="0"/>
          </a:p>
        </p:txBody>
      </p:sp>
      <p:sp>
        <p:nvSpPr>
          <p:cNvPr id="3" name="TextBox 2"/>
          <p:cNvSpPr txBox="1"/>
          <p:nvPr/>
        </p:nvSpPr>
        <p:spPr>
          <a:xfrm>
            <a:off x="262314" y="1847276"/>
            <a:ext cx="8550610" cy="523220"/>
          </a:xfrm>
          <a:prstGeom prst="rect">
            <a:avLst/>
          </a:prstGeom>
          <a:noFill/>
        </p:spPr>
        <p:txBody>
          <a:bodyPr wrap="square" rtlCol="0">
            <a:spAutoFit/>
          </a:bodyPr>
          <a:lstStyle/>
          <a:p>
            <a:pPr algn="ctr"/>
            <a:r>
              <a:rPr lang="en-US" sz="2800" dirty="0">
                <a:solidFill>
                  <a:srgbClr val="FFCC00"/>
                </a:solidFill>
              </a:rPr>
              <a:t>NJROTC </a:t>
            </a:r>
            <a:r>
              <a:rPr lang="en-US" sz="2800" dirty="0" smtClean="0">
                <a:solidFill>
                  <a:srgbClr val="FFCC00"/>
                </a:solidFill>
              </a:rPr>
              <a:t>Objectives</a:t>
            </a:r>
            <a:endParaRPr lang="en-US" sz="2800" dirty="0">
              <a:solidFill>
                <a:srgbClr val="FFCC00"/>
              </a:solidFill>
            </a:endParaRPr>
          </a:p>
        </p:txBody>
      </p:sp>
      <p:sp>
        <p:nvSpPr>
          <p:cNvPr id="4" name="TextBox 3"/>
          <p:cNvSpPr txBox="1"/>
          <p:nvPr/>
        </p:nvSpPr>
        <p:spPr>
          <a:xfrm>
            <a:off x="750224" y="2648069"/>
            <a:ext cx="7514057" cy="954107"/>
          </a:xfrm>
          <a:prstGeom prst="rect">
            <a:avLst/>
          </a:prstGeom>
          <a:noFill/>
        </p:spPr>
        <p:txBody>
          <a:bodyPr wrap="square" lIns="0" rtlCol="0">
            <a:spAutoFit/>
          </a:bodyPr>
          <a:lstStyle/>
          <a:p>
            <a:r>
              <a:rPr lang="en-US" sz="2800" dirty="0">
                <a:solidFill>
                  <a:schemeClr val="bg1"/>
                </a:solidFill>
              </a:rPr>
              <a:t>Developing </a:t>
            </a:r>
            <a:r>
              <a:rPr lang="en-US" sz="2800" dirty="0">
                <a:solidFill>
                  <a:srgbClr val="FFCC00"/>
                </a:solidFill>
              </a:rPr>
              <a:t>leadership</a:t>
            </a:r>
            <a:r>
              <a:rPr lang="en-US" sz="2800" dirty="0">
                <a:solidFill>
                  <a:schemeClr val="bg1"/>
                </a:solidFill>
              </a:rPr>
              <a:t> ability is one of the main objectives of NJROTC.</a:t>
            </a:r>
          </a:p>
        </p:txBody>
      </p:sp>
      <p:pic>
        <p:nvPicPr>
          <p:cNvPr id="5" name="Picture 6" descr="050330-N-9851B-007_NAVY-m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909894" y="3880264"/>
            <a:ext cx="3354387" cy="2228506"/>
          </a:xfrm>
          <a:prstGeom prst="rect">
            <a:avLst/>
          </a:prstGeom>
          <a:noFill/>
          <a:ln w="12700">
            <a:solidFill>
              <a:schemeClr val="tx1"/>
            </a:solidFill>
            <a:miter lim="800000"/>
            <a:headEnd/>
            <a:tailEnd/>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224" y="3880264"/>
            <a:ext cx="3578166" cy="2228506"/>
          </a:xfrm>
          <a:prstGeom prst="rect">
            <a:avLst/>
          </a:prstGeom>
        </p:spPr>
      </p:pic>
    </p:spTree>
    <p:extLst>
      <p:ext uri="{BB962C8B-B14F-4D97-AF65-F5344CB8AC3E}">
        <p14:creationId xmlns:p14="http://schemas.microsoft.com/office/powerpoint/2010/main" val="9120522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a:spLocks noGrp="1"/>
          </p:cNvSpPr>
          <p:nvPr>
            <p:ph type="body" sz="quarter" idx="12"/>
          </p:nvPr>
        </p:nvSpPr>
        <p:spPr>
          <a:xfrm>
            <a:off x="1497724" y="409902"/>
            <a:ext cx="7315200" cy="609600"/>
          </a:xfrm>
        </p:spPr>
        <p:txBody>
          <a:bodyPr>
            <a:normAutofit/>
          </a:bodyPr>
          <a:lstStyle/>
          <a:p>
            <a:r>
              <a:rPr lang="en-US" sz="4000" dirty="0" smtClean="0"/>
              <a:t>Evaluation in the NJROTC</a:t>
            </a:r>
            <a:endParaRPr lang="en-US" sz="4000" dirty="0"/>
          </a:p>
        </p:txBody>
      </p:sp>
      <p:sp>
        <p:nvSpPr>
          <p:cNvPr id="3" name="TextBox 2"/>
          <p:cNvSpPr txBox="1"/>
          <p:nvPr/>
        </p:nvSpPr>
        <p:spPr>
          <a:xfrm>
            <a:off x="262314" y="1847276"/>
            <a:ext cx="8550610" cy="523220"/>
          </a:xfrm>
          <a:prstGeom prst="rect">
            <a:avLst/>
          </a:prstGeom>
          <a:noFill/>
        </p:spPr>
        <p:txBody>
          <a:bodyPr wrap="square" rtlCol="0">
            <a:spAutoFit/>
          </a:bodyPr>
          <a:lstStyle/>
          <a:p>
            <a:pPr algn="ctr"/>
            <a:r>
              <a:rPr lang="en-US" sz="2800" dirty="0" smtClean="0">
                <a:solidFill>
                  <a:srgbClr val="FFCC00"/>
                </a:solidFill>
              </a:rPr>
              <a:t>Expectations</a:t>
            </a:r>
            <a:endParaRPr lang="en-US" sz="2800" dirty="0">
              <a:solidFill>
                <a:srgbClr val="FFCC00"/>
              </a:solidFill>
            </a:endParaRPr>
          </a:p>
        </p:txBody>
      </p:sp>
      <p:sp>
        <p:nvSpPr>
          <p:cNvPr id="4" name="TextBox 3"/>
          <p:cNvSpPr txBox="1"/>
          <p:nvPr/>
        </p:nvSpPr>
        <p:spPr>
          <a:xfrm>
            <a:off x="501130" y="2581567"/>
            <a:ext cx="8330039" cy="1969770"/>
          </a:xfrm>
          <a:prstGeom prst="rect">
            <a:avLst/>
          </a:prstGeom>
          <a:noFill/>
        </p:spPr>
        <p:txBody>
          <a:bodyPr wrap="square" rtlCol="0">
            <a:spAutoFit/>
          </a:bodyPr>
          <a:lstStyle/>
          <a:p>
            <a:r>
              <a:rPr lang="en-US" sz="2800" dirty="0">
                <a:solidFill>
                  <a:schemeClr val="bg1"/>
                </a:solidFill>
              </a:rPr>
              <a:t>You should strive to become a </a:t>
            </a:r>
            <a:r>
              <a:rPr lang="en-US" sz="2800" dirty="0">
                <a:solidFill>
                  <a:srgbClr val="FFCC00"/>
                </a:solidFill>
              </a:rPr>
              <a:t>leader</a:t>
            </a:r>
            <a:r>
              <a:rPr lang="en-US" sz="2800" dirty="0">
                <a:solidFill>
                  <a:schemeClr val="bg1"/>
                </a:solidFill>
              </a:rPr>
              <a:t> in your:</a:t>
            </a:r>
          </a:p>
          <a:p>
            <a:pPr marL="457200" indent="-457200">
              <a:buFont typeface="Arial" panose="020B0604020202020204" pitchFamily="34" charset="0"/>
              <a:buChar char="•"/>
            </a:pPr>
            <a:endParaRPr lang="en-US" sz="1000" dirty="0" smtClean="0">
              <a:solidFill>
                <a:schemeClr val="bg1"/>
              </a:solidFill>
            </a:endParaRPr>
          </a:p>
          <a:p>
            <a:pPr marL="914400" lvl="1" indent="-457200">
              <a:buFont typeface="Arial" panose="020B0604020202020204" pitchFamily="34" charset="0"/>
              <a:buChar char="•"/>
            </a:pPr>
            <a:r>
              <a:rPr lang="en-US" sz="2800" dirty="0" smtClean="0">
                <a:solidFill>
                  <a:schemeClr val="bg1"/>
                </a:solidFill>
              </a:rPr>
              <a:t>School</a:t>
            </a:r>
            <a:endParaRPr lang="en-US" sz="2800" dirty="0">
              <a:solidFill>
                <a:schemeClr val="bg1"/>
              </a:solidFill>
            </a:endParaRPr>
          </a:p>
          <a:p>
            <a:pPr marL="914400" lvl="1" indent="-457200">
              <a:buFont typeface="Arial" panose="020B0604020202020204" pitchFamily="34" charset="0"/>
              <a:buChar char="•"/>
            </a:pPr>
            <a:r>
              <a:rPr lang="en-US" sz="2800" dirty="0">
                <a:solidFill>
                  <a:schemeClr val="bg1"/>
                </a:solidFill>
              </a:rPr>
              <a:t>Unit</a:t>
            </a:r>
          </a:p>
          <a:p>
            <a:pPr marL="914400" lvl="1" indent="-457200">
              <a:buFont typeface="Arial" panose="020B0604020202020204" pitchFamily="34" charset="0"/>
              <a:buChar char="•"/>
            </a:pPr>
            <a:r>
              <a:rPr lang="en-US" sz="2800" dirty="0">
                <a:solidFill>
                  <a:schemeClr val="bg1"/>
                </a:solidFill>
              </a:rPr>
              <a:t>Community</a:t>
            </a:r>
          </a:p>
        </p:txBody>
      </p:sp>
      <p:sp>
        <p:nvSpPr>
          <p:cNvPr id="6" name="TextBox 5"/>
          <p:cNvSpPr txBox="1"/>
          <p:nvPr/>
        </p:nvSpPr>
        <p:spPr>
          <a:xfrm>
            <a:off x="482885" y="4805223"/>
            <a:ext cx="3818029" cy="1384995"/>
          </a:xfrm>
          <a:prstGeom prst="rect">
            <a:avLst/>
          </a:prstGeom>
          <a:noFill/>
        </p:spPr>
        <p:txBody>
          <a:bodyPr wrap="square" rtlCol="0">
            <a:spAutoFit/>
          </a:bodyPr>
          <a:lstStyle/>
          <a:p>
            <a:r>
              <a:rPr lang="en-US" sz="2800" dirty="0" smtClean="0">
                <a:solidFill>
                  <a:schemeClr val="bg1"/>
                </a:solidFill>
              </a:rPr>
              <a:t>You </a:t>
            </a:r>
            <a:r>
              <a:rPr lang="en-US" sz="2800" dirty="0">
                <a:solidFill>
                  <a:schemeClr val="bg1"/>
                </a:solidFill>
              </a:rPr>
              <a:t>should prepare for higher </a:t>
            </a:r>
            <a:r>
              <a:rPr lang="en-US" sz="2800" dirty="0">
                <a:solidFill>
                  <a:srgbClr val="FFCC00"/>
                </a:solidFill>
              </a:rPr>
              <a:t>leadership roles </a:t>
            </a:r>
            <a:r>
              <a:rPr lang="en-US" sz="2800" dirty="0">
                <a:solidFill>
                  <a:schemeClr val="bg1"/>
                </a:solidFill>
              </a:rPr>
              <a:t>later in life.</a:t>
            </a:r>
          </a:p>
        </p:txBody>
      </p:sp>
      <p:pic>
        <p:nvPicPr>
          <p:cNvPr id="7" name="Picture 6" descr="160294_DV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37619" y="3566452"/>
            <a:ext cx="4038600" cy="2884487"/>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304138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a:spLocks noGrp="1"/>
          </p:cNvSpPr>
          <p:nvPr>
            <p:ph type="body" sz="quarter" idx="12"/>
          </p:nvPr>
        </p:nvSpPr>
        <p:spPr>
          <a:xfrm>
            <a:off x="1497724" y="409902"/>
            <a:ext cx="7315200" cy="609600"/>
          </a:xfrm>
        </p:spPr>
        <p:txBody>
          <a:bodyPr>
            <a:normAutofit/>
          </a:bodyPr>
          <a:lstStyle/>
          <a:p>
            <a:r>
              <a:rPr lang="en-US" sz="4000" dirty="0" smtClean="0"/>
              <a:t>Evaluation in the NJROTC</a:t>
            </a:r>
            <a:endParaRPr lang="en-US" sz="4000" dirty="0"/>
          </a:p>
        </p:txBody>
      </p:sp>
      <p:sp>
        <p:nvSpPr>
          <p:cNvPr id="3" name="TextBox 2"/>
          <p:cNvSpPr txBox="1"/>
          <p:nvPr/>
        </p:nvSpPr>
        <p:spPr>
          <a:xfrm>
            <a:off x="262314" y="1847276"/>
            <a:ext cx="8550610" cy="523220"/>
          </a:xfrm>
          <a:prstGeom prst="rect">
            <a:avLst/>
          </a:prstGeom>
          <a:noFill/>
        </p:spPr>
        <p:txBody>
          <a:bodyPr wrap="square" rtlCol="0">
            <a:spAutoFit/>
          </a:bodyPr>
          <a:lstStyle/>
          <a:p>
            <a:pPr algn="ctr"/>
            <a:r>
              <a:rPr lang="en-US" sz="2800" dirty="0" smtClean="0">
                <a:solidFill>
                  <a:srgbClr val="FFCC00"/>
                </a:solidFill>
              </a:rPr>
              <a:t>Nomination</a:t>
            </a:r>
            <a:endParaRPr lang="en-US" sz="2800" dirty="0">
              <a:solidFill>
                <a:srgbClr val="FFCC00"/>
              </a:solidFill>
            </a:endParaRPr>
          </a:p>
        </p:txBody>
      </p:sp>
      <p:sp>
        <p:nvSpPr>
          <p:cNvPr id="4" name="TextBox 3"/>
          <p:cNvSpPr txBox="1"/>
          <p:nvPr/>
        </p:nvSpPr>
        <p:spPr>
          <a:xfrm>
            <a:off x="633440" y="3307292"/>
            <a:ext cx="3904179" cy="2246769"/>
          </a:xfrm>
          <a:prstGeom prst="rect">
            <a:avLst/>
          </a:prstGeom>
          <a:noFill/>
        </p:spPr>
        <p:txBody>
          <a:bodyPr wrap="square" lIns="0" rtlCol="0">
            <a:spAutoFit/>
          </a:bodyPr>
          <a:lstStyle/>
          <a:p>
            <a:r>
              <a:rPr lang="en-US" sz="2800" dirty="0">
                <a:solidFill>
                  <a:schemeClr val="bg1"/>
                </a:solidFill>
              </a:rPr>
              <a:t>Current officers and instructors must evaluate and </a:t>
            </a:r>
            <a:r>
              <a:rPr lang="en-US" sz="2800" dirty="0">
                <a:solidFill>
                  <a:srgbClr val="FFCC00"/>
                </a:solidFill>
              </a:rPr>
              <a:t>nominate</a:t>
            </a:r>
            <a:r>
              <a:rPr lang="en-US" sz="2800" dirty="0">
                <a:solidFill>
                  <a:schemeClr val="bg1"/>
                </a:solidFill>
              </a:rPr>
              <a:t> their </a:t>
            </a:r>
            <a:r>
              <a:rPr lang="en-US" sz="2800" dirty="0">
                <a:solidFill>
                  <a:srgbClr val="FFCC00"/>
                </a:solidFill>
              </a:rPr>
              <a:t>successors</a:t>
            </a:r>
            <a:r>
              <a:rPr lang="en-US" sz="2800" dirty="0">
                <a:solidFill>
                  <a:schemeClr val="bg1"/>
                </a:solidFill>
              </a:rPr>
              <a:t> at some time during the school </a:t>
            </a:r>
            <a:r>
              <a:rPr lang="en-US" sz="2800" dirty="0" smtClean="0">
                <a:solidFill>
                  <a:schemeClr val="bg1"/>
                </a:solidFill>
              </a:rPr>
              <a:t>year.</a:t>
            </a:r>
            <a:endParaRPr lang="en-US" sz="2800" dirty="0">
              <a:solidFill>
                <a:schemeClr val="bg1"/>
              </a:solidFill>
            </a:endParaRPr>
          </a:p>
        </p:txBody>
      </p:sp>
      <p:pic>
        <p:nvPicPr>
          <p:cNvPr id="8" name="Picture 6" descr="060316-N-3271W-004_NAVY-m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654192" y="2984538"/>
            <a:ext cx="4013396" cy="2892279"/>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3547965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tIns="640080">
            <a:normAutofit fontScale="77500" lnSpcReduction="20000"/>
          </a:bodyPr>
          <a:lstStyle/>
          <a:p>
            <a:r>
              <a:rPr lang="en-US" dirty="0" smtClean="0"/>
              <a:t>Define performance, ability, aptitude and achievement</a:t>
            </a:r>
          </a:p>
          <a:p>
            <a:r>
              <a:rPr lang="en-US" dirty="0" smtClean="0"/>
              <a:t>Describe evaluation in the NJROTC</a:t>
            </a:r>
          </a:p>
          <a:p>
            <a:r>
              <a:rPr lang="en-US" dirty="0" smtClean="0"/>
              <a:t>Explain goal-setting as it relates to self-evaluation</a:t>
            </a:r>
          </a:p>
          <a:p>
            <a:r>
              <a:rPr lang="en-US" dirty="0" smtClean="0"/>
              <a:t>Explain progress assessment as it relates to self-evaluation</a:t>
            </a:r>
          </a:p>
          <a:p>
            <a:r>
              <a:rPr lang="en-US" dirty="0" smtClean="0"/>
              <a:t>Describe the process of self-evaluation</a:t>
            </a:r>
          </a:p>
        </p:txBody>
      </p:sp>
    </p:spTree>
    <p:extLst>
      <p:ext uri="{BB962C8B-B14F-4D97-AF65-F5344CB8AC3E}">
        <p14:creationId xmlns:p14="http://schemas.microsoft.com/office/powerpoint/2010/main" val="15779740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a:spLocks noGrp="1"/>
          </p:cNvSpPr>
          <p:nvPr>
            <p:ph type="body" sz="quarter" idx="12"/>
          </p:nvPr>
        </p:nvSpPr>
        <p:spPr>
          <a:xfrm>
            <a:off x="1497724" y="409902"/>
            <a:ext cx="7315200" cy="609600"/>
          </a:xfrm>
        </p:spPr>
        <p:txBody>
          <a:bodyPr>
            <a:normAutofit/>
          </a:bodyPr>
          <a:lstStyle/>
          <a:p>
            <a:r>
              <a:rPr lang="en-US" sz="4000" dirty="0" smtClean="0"/>
              <a:t>Evaluation in the NJROTC</a:t>
            </a:r>
            <a:endParaRPr lang="en-US" sz="4000" dirty="0"/>
          </a:p>
        </p:txBody>
      </p:sp>
      <p:sp>
        <p:nvSpPr>
          <p:cNvPr id="3" name="TextBox 2"/>
          <p:cNvSpPr txBox="1"/>
          <p:nvPr/>
        </p:nvSpPr>
        <p:spPr>
          <a:xfrm>
            <a:off x="262314" y="1847276"/>
            <a:ext cx="8550610" cy="523220"/>
          </a:xfrm>
          <a:prstGeom prst="rect">
            <a:avLst/>
          </a:prstGeom>
          <a:noFill/>
        </p:spPr>
        <p:txBody>
          <a:bodyPr wrap="square" rtlCol="0">
            <a:spAutoFit/>
          </a:bodyPr>
          <a:lstStyle/>
          <a:p>
            <a:pPr algn="ctr"/>
            <a:r>
              <a:rPr lang="en-US" sz="2800" dirty="0">
                <a:solidFill>
                  <a:schemeClr val="bg1"/>
                </a:solidFill>
              </a:rPr>
              <a:t>Evaluations of </a:t>
            </a:r>
            <a:r>
              <a:rPr lang="en-US" sz="2800" dirty="0" smtClean="0">
                <a:solidFill>
                  <a:schemeClr val="bg1"/>
                </a:solidFill>
              </a:rPr>
              <a:t>Prospective NJROTC </a:t>
            </a:r>
            <a:r>
              <a:rPr lang="en-US" sz="2800" dirty="0">
                <a:solidFill>
                  <a:schemeClr val="bg1"/>
                </a:solidFill>
              </a:rPr>
              <a:t>Officers</a:t>
            </a:r>
          </a:p>
        </p:txBody>
      </p:sp>
      <p:sp>
        <p:nvSpPr>
          <p:cNvPr id="4" name="TextBox 3"/>
          <p:cNvSpPr txBox="1"/>
          <p:nvPr/>
        </p:nvSpPr>
        <p:spPr>
          <a:xfrm>
            <a:off x="262315" y="3096947"/>
            <a:ext cx="4725322"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Character</a:t>
            </a:r>
          </a:p>
          <a:p>
            <a:pPr marL="457200" indent="-457200">
              <a:buFont typeface="Arial" panose="020B0604020202020204" pitchFamily="34" charset="0"/>
              <a:buChar char="•"/>
            </a:pPr>
            <a:r>
              <a:rPr lang="en-US" sz="2800" dirty="0">
                <a:solidFill>
                  <a:schemeClr val="bg1"/>
                </a:solidFill>
              </a:rPr>
              <a:t>Honesty</a:t>
            </a:r>
          </a:p>
          <a:p>
            <a:pPr marL="457200" indent="-457200">
              <a:buFont typeface="Arial" panose="020B0604020202020204" pitchFamily="34" charset="0"/>
              <a:buChar char="•"/>
            </a:pPr>
            <a:r>
              <a:rPr lang="en-US" sz="2800" dirty="0">
                <a:solidFill>
                  <a:schemeClr val="bg1"/>
                </a:solidFill>
              </a:rPr>
              <a:t>Motivation</a:t>
            </a:r>
          </a:p>
          <a:p>
            <a:pPr marL="457200" indent="-457200">
              <a:buFont typeface="Arial" panose="020B0604020202020204" pitchFamily="34" charset="0"/>
              <a:buChar char="•"/>
            </a:pPr>
            <a:r>
              <a:rPr lang="en-US" sz="2800" dirty="0">
                <a:solidFill>
                  <a:schemeClr val="bg1"/>
                </a:solidFill>
              </a:rPr>
              <a:t>Academic effort and success</a:t>
            </a:r>
          </a:p>
          <a:p>
            <a:pPr marL="457200" indent="-457200">
              <a:buFont typeface="Arial" panose="020B0604020202020204" pitchFamily="34" charset="0"/>
              <a:buChar char="•"/>
            </a:pPr>
            <a:r>
              <a:rPr lang="en-US" sz="2800" dirty="0">
                <a:solidFill>
                  <a:schemeClr val="bg1"/>
                </a:solidFill>
              </a:rPr>
              <a:t>Cooperation in </a:t>
            </a:r>
            <a:r>
              <a:rPr lang="en-US" sz="2800" dirty="0" smtClean="0">
                <a:solidFill>
                  <a:schemeClr val="bg1"/>
                </a:solidFill>
              </a:rPr>
              <a:t>unit</a:t>
            </a: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Record of loyalty</a:t>
            </a:r>
          </a:p>
          <a:p>
            <a:pPr marL="457200" indent="-457200">
              <a:buFont typeface="Arial" panose="020B0604020202020204" pitchFamily="34" charset="0"/>
              <a:buChar char="•"/>
            </a:pPr>
            <a:r>
              <a:rPr lang="en-US" sz="2800" dirty="0">
                <a:solidFill>
                  <a:schemeClr val="bg1"/>
                </a:solidFill>
              </a:rPr>
              <a:t>Appearance in uniform</a:t>
            </a:r>
          </a:p>
        </p:txBody>
      </p:sp>
      <p:sp>
        <p:nvSpPr>
          <p:cNvPr id="6" name="TextBox 5"/>
          <p:cNvSpPr txBox="1"/>
          <p:nvPr/>
        </p:nvSpPr>
        <p:spPr>
          <a:xfrm>
            <a:off x="5120640" y="3096947"/>
            <a:ext cx="3743497"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Leaders’ recommendations </a:t>
            </a:r>
          </a:p>
          <a:p>
            <a:pPr marL="457200" indent="-457200">
              <a:buFont typeface="Arial" panose="020B0604020202020204" pitchFamily="34" charset="0"/>
              <a:buChar char="•"/>
            </a:pPr>
            <a:r>
              <a:rPr lang="en-US" sz="2800" dirty="0">
                <a:solidFill>
                  <a:schemeClr val="bg1"/>
                </a:solidFill>
              </a:rPr>
              <a:t>Awards</a:t>
            </a:r>
          </a:p>
          <a:p>
            <a:pPr marL="457200" indent="-457200">
              <a:buFont typeface="Arial" panose="020B0604020202020204" pitchFamily="34" charset="0"/>
              <a:buChar char="•"/>
            </a:pPr>
            <a:r>
              <a:rPr lang="en-US" sz="2800" dirty="0">
                <a:solidFill>
                  <a:schemeClr val="bg1"/>
                </a:solidFill>
              </a:rPr>
              <a:t>Advancements</a:t>
            </a:r>
          </a:p>
          <a:p>
            <a:pPr marL="457200" indent="-457200">
              <a:buFont typeface="Arial" panose="020B0604020202020204" pitchFamily="34" charset="0"/>
              <a:buChar char="•"/>
            </a:pPr>
            <a:r>
              <a:rPr lang="en-US" sz="2800" dirty="0">
                <a:solidFill>
                  <a:schemeClr val="bg1"/>
                </a:solidFill>
              </a:rPr>
              <a:t>Promotions</a:t>
            </a:r>
          </a:p>
        </p:txBody>
      </p:sp>
      <p:sp>
        <p:nvSpPr>
          <p:cNvPr id="7" name="TextBox 6"/>
          <p:cNvSpPr txBox="1"/>
          <p:nvPr/>
        </p:nvSpPr>
        <p:spPr>
          <a:xfrm>
            <a:off x="262315" y="2564934"/>
            <a:ext cx="4159136" cy="523220"/>
          </a:xfrm>
          <a:prstGeom prst="rect">
            <a:avLst/>
          </a:prstGeom>
          <a:noFill/>
        </p:spPr>
        <p:txBody>
          <a:bodyPr wrap="square" rtlCol="0">
            <a:spAutoFit/>
          </a:bodyPr>
          <a:lstStyle/>
          <a:p>
            <a:r>
              <a:rPr lang="en-US" sz="2800" u="sng" dirty="0" smtClean="0">
                <a:solidFill>
                  <a:schemeClr val="bg1"/>
                </a:solidFill>
              </a:rPr>
              <a:t>Basis of Evaluations</a:t>
            </a:r>
            <a:endParaRPr lang="en-US" sz="2800" u="sng" dirty="0">
              <a:solidFill>
                <a:schemeClr val="bg1"/>
              </a:solidFill>
            </a:endParaRPr>
          </a:p>
        </p:txBody>
      </p:sp>
      <p:sp>
        <p:nvSpPr>
          <p:cNvPr id="10" name="TextBox 9"/>
          <p:cNvSpPr txBox="1"/>
          <p:nvPr/>
        </p:nvSpPr>
        <p:spPr>
          <a:xfrm>
            <a:off x="5120639" y="2564934"/>
            <a:ext cx="3776751" cy="523220"/>
          </a:xfrm>
          <a:prstGeom prst="rect">
            <a:avLst/>
          </a:prstGeom>
          <a:noFill/>
        </p:spPr>
        <p:txBody>
          <a:bodyPr wrap="square" rtlCol="0">
            <a:spAutoFit/>
          </a:bodyPr>
          <a:lstStyle/>
          <a:p>
            <a:r>
              <a:rPr lang="en-US" sz="2800" u="sng" dirty="0" smtClean="0">
                <a:solidFill>
                  <a:schemeClr val="bg1"/>
                </a:solidFill>
              </a:rPr>
              <a:t>Positive End Results</a:t>
            </a:r>
            <a:endParaRPr lang="en-US" sz="2800" u="sng" dirty="0">
              <a:solidFill>
                <a:schemeClr val="bg1"/>
              </a:solidFill>
            </a:endParaRPr>
          </a:p>
        </p:txBody>
      </p:sp>
    </p:spTree>
    <p:extLst>
      <p:ext uri="{BB962C8B-B14F-4D97-AF65-F5344CB8AC3E}">
        <p14:creationId xmlns:p14="http://schemas.microsoft.com/office/powerpoint/2010/main" val="417478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wipe(left)">
                                      <p:cBhvr>
                                        <p:cTn id="13" dur="500"/>
                                        <p:tgtEl>
                                          <p:spTgt spid="6">
                                            <p:txEl>
                                              <p:pRg st="1" end="1"/>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left)">
                                      <p:cBhvr>
                                        <p:cTn id="16" dur="500"/>
                                        <p:tgtEl>
                                          <p:spTgt spid="6">
                                            <p:txEl>
                                              <p:pRg st="2" end="2"/>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a:spLocks noGrp="1"/>
          </p:cNvSpPr>
          <p:nvPr>
            <p:ph type="body" sz="quarter" idx="12"/>
          </p:nvPr>
        </p:nvSpPr>
        <p:spPr>
          <a:xfrm>
            <a:off x="1497724" y="409902"/>
            <a:ext cx="7315200" cy="609600"/>
          </a:xfrm>
        </p:spPr>
        <p:txBody>
          <a:bodyPr>
            <a:normAutofit/>
          </a:bodyPr>
          <a:lstStyle/>
          <a:p>
            <a:r>
              <a:rPr lang="en-US" sz="4000" dirty="0" smtClean="0"/>
              <a:t>Evaluation in the NJROTC</a:t>
            </a:r>
            <a:endParaRPr lang="en-US" sz="4000" dirty="0"/>
          </a:p>
        </p:txBody>
      </p:sp>
      <p:sp>
        <p:nvSpPr>
          <p:cNvPr id="3" name="TextBox 2"/>
          <p:cNvSpPr txBox="1"/>
          <p:nvPr/>
        </p:nvSpPr>
        <p:spPr>
          <a:xfrm>
            <a:off x="262314" y="1847276"/>
            <a:ext cx="8550610" cy="523220"/>
          </a:xfrm>
          <a:prstGeom prst="rect">
            <a:avLst/>
          </a:prstGeom>
          <a:noFill/>
        </p:spPr>
        <p:txBody>
          <a:bodyPr wrap="square" rtlCol="0">
            <a:spAutoFit/>
          </a:bodyPr>
          <a:lstStyle/>
          <a:p>
            <a:pPr algn="ctr"/>
            <a:r>
              <a:rPr lang="en-US" sz="2800" dirty="0">
                <a:solidFill>
                  <a:srgbClr val="FFCC00"/>
                </a:solidFill>
              </a:rPr>
              <a:t>A System that Works</a:t>
            </a:r>
          </a:p>
        </p:txBody>
      </p:sp>
      <p:sp>
        <p:nvSpPr>
          <p:cNvPr id="4" name="TextBox 3"/>
          <p:cNvSpPr txBox="1"/>
          <p:nvPr/>
        </p:nvSpPr>
        <p:spPr>
          <a:xfrm>
            <a:off x="1209040" y="3609831"/>
            <a:ext cx="3749040" cy="1815882"/>
          </a:xfrm>
          <a:prstGeom prst="rect">
            <a:avLst/>
          </a:prstGeom>
          <a:noFill/>
        </p:spPr>
        <p:txBody>
          <a:bodyPr wrap="square" rtlCol="0">
            <a:spAutoFit/>
          </a:bodyPr>
          <a:lstStyle/>
          <a:p>
            <a:r>
              <a:rPr lang="en-US" sz="2800" dirty="0">
                <a:solidFill>
                  <a:schemeClr val="bg1"/>
                </a:solidFill>
              </a:rPr>
              <a:t>Sound evaluation grounded in sound personal leadership is the key to success.</a:t>
            </a:r>
          </a:p>
        </p:txBody>
      </p:sp>
      <p:pic>
        <p:nvPicPr>
          <p:cNvPr id="6" name="Picture 6" descr="031031-N-5576W-013_NAVY-m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155324" y="2525385"/>
            <a:ext cx="3133843" cy="3984774"/>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5469485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rmAutofit/>
          </a:bodyPr>
          <a:lstStyle/>
          <a:p>
            <a:r>
              <a:rPr lang="en-US" sz="5400" dirty="0" smtClean="0"/>
              <a:t>What is one of the main objectives of NJROTC?</a:t>
            </a:r>
            <a:endParaRPr lang="en-US" sz="5400" dirty="0"/>
          </a:p>
        </p:txBody>
      </p:sp>
      <p:sp>
        <p:nvSpPr>
          <p:cNvPr id="3" name="TPAnswers"/>
          <p:cNvSpPr>
            <a:spLocks noGrp="1"/>
          </p:cNvSpPr>
          <p:nvPr>
            <p:ph type="body" idx="1"/>
            <p:custDataLst>
              <p:tags r:id="rId2"/>
            </p:custDataLst>
          </p:nvPr>
        </p:nvSpPr>
        <p:spPr/>
        <p:txBody>
          <a:bodyPr>
            <a:normAutofit/>
          </a:bodyPr>
          <a:lstStyle/>
          <a:p>
            <a:pPr>
              <a:lnSpc>
                <a:spcPct val="100000"/>
              </a:lnSpc>
              <a:spcBef>
                <a:spcPct val="20000"/>
              </a:spcBef>
              <a:buFont typeface="+mj-lt"/>
              <a:buAutoNum type="alphaUcPeriod"/>
            </a:pPr>
            <a:r>
              <a:rPr lang="en-US" sz="3200" dirty="0" smtClean="0"/>
              <a:t>Winning wars</a:t>
            </a:r>
          </a:p>
          <a:p>
            <a:pPr>
              <a:lnSpc>
                <a:spcPct val="100000"/>
              </a:lnSpc>
              <a:spcBef>
                <a:spcPct val="20000"/>
              </a:spcBef>
              <a:buFont typeface="+mj-lt"/>
              <a:buAutoNum type="alphaUcPeriod"/>
            </a:pPr>
            <a:r>
              <a:rPr lang="en-US" sz="3200" dirty="0" smtClean="0"/>
              <a:t>Differentiating from other branches</a:t>
            </a:r>
          </a:p>
          <a:p>
            <a:pPr>
              <a:lnSpc>
                <a:spcPct val="100000"/>
              </a:lnSpc>
              <a:spcBef>
                <a:spcPct val="20000"/>
              </a:spcBef>
              <a:buFont typeface="+mj-lt"/>
              <a:buAutoNum type="alphaUcPeriod"/>
            </a:pPr>
            <a:r>
              <a:rPr lang="en-US" sz="3200" dirty="0" smtClean="0"/>
              <a:t>Creating obedient followers</a:t>
            </a:r>
          </a:p>
          <a:p>
            <a:pPr>
              <a:lnSpc>
                <a:spcPct val="100000"/>
              </a:lnSpc>
              <a:spcBef>
                <a:spcPct val="20000"/>
              </a:spcBef>
              <a:buFont typeface="+mj-lt"/>
              <a:buAutoNum type="alphaUcPeriod"/>
            </a:pPr>
            <a:r>
              <a:rPr lang="en-US" sz="3200" dirty="0" smtClean="0"/>
              <a:t>Developing leadership ability</a:t>
            </a:r>
            <a:endParaRPr lang="en-US" sz="3200" dirty="0"/>
          </a:p>
        </p:txBody>
      </p:sp>
      <p:sp>
        <p:nvSpPr>
          <p:cNvPr id="5" name="Text Placeholder 4"/>
          <p:cNvSpPr>
            <a:spLocks noGrp="1"/>
          </p:cNvSpPr>
          <p:nvPr>
            <p:ph type="body" sz="quarter" idx="10"/>
          </p:nvPr>
        </p:nvSpPr>
        <p:spPr/>
        <p:txBody>
          <a:bodyPr/>
          <a:lstStyle/>
          <a:p>
            <a:r>
              <a:rPr lang="en-US" dirty="0" smtClean="0"/>
              <a:t>(NS3-M2U1C3S1:LQ5)</a:t>
            </a:r>
            <a:endParaRPr lang="en-US" dirty="0"/>
          </a:p>
        </p:txBody>
      </p:sp>
      <p:sp>
        <p:nvSpPr>
          <p:cNvPr id="7" name="CAI1"/>
          <p:cNvSpPr>
            <a:spLocks noChangeAspect="1"/>
          </p:cNvSpPr>
          <p:nvPr>
            <p:custDataLst>
              <p:tags r:id="rId3"/>
            </p:custDataLst>
          </p:nvPr>
        </p:nvSpPr>
        <p:spPr>
          <a:xfrm rot="10800000">
            <a:off x="428716" y="5004670"/>
            <a:ext cx="406400" cy="406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PChart"/>
          <p:cNvSpPr txBox="1">
            <a:spLocks/>
          </p:cNvSpPr>
          <p:nvPr>
            <p:custDataLst>
              <p:tags r:id="rId4"/>
            </p:custDataLst>
          </p:nvPr>
        </p:nvSpPr>
        <p:spPr>
          <a:xfrm>
            <a:off x="6858000" y="3200399"/>
            <a:ext cx="1727200" cy="2976563"/>
          </a:xfrm>
          <a:prstGeom prst="rect">
            <a:avLst/>
          </a:prstGeom>
        </p:spPr>
        <p:txBody>
          <a:bodyPr vert="horz" lIns="91440" tIns="45720" rIns="91440" bIns="45720" rtlCol="0">
            <a:norm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20000"/>
              </a:spcBef>
              <a:buNone/>
            </a:pPr>
            <a:r>
              <a:rPr lang="en-US" sz="3200" smtClean="0"/>
              <a:t>1</a:t>
            </a:r>
          </a:p>
          <a:p>
            <a:pPr algn="r">
              <a:lnSpc>
                <a:spcPct val="100000"/>
              </a:lnSpc>
              <a:spcBef>
                <a:spcPct val="20000"/>
              </a:spcBef>
              <a:buNone/>
            </a:pPr>
            <a:r>
              <a:rPr lang="en-US" sz="3200" smtClean="0"/>
              <a:t>1</a:t>
            </a:r>
          </a:p>
          <a:p>
            <a:pPr algn="r">
              <a:lnSpc>
                <a:spcPct val="100000"/>
              </a:lnSpc>
              <a:spcBef>
                <a:spcPct val="20000"/>
              </a:spcBef>
              <a:buNone/>
            </a:pPr>
            <a:r>
              <a:rPr lang="en-US" sz="3200" smtClean="0"/>
              <a:t>1</a:t>
            </a:r>
          </a:p>
          <a:p>
            <a:pPr algn="r">
              <a:lnSpc>
                <a:spcPct val="100000"/>
              </a:lnSpc>
              <a:spcBef>
                <a:spcPct val="20000"/>
              </a:spcBef>
              <a:buNone/>
            </a:pPr>
            <a:r>
              <a:rPr lang="en-US" sz="3200" smtClean="0"/>
              <a:t>1</a:t>
            </a:r>
            <a:endParaRPr lang="en-US" sz="3200" dirty="0"/>
          </a:p>
        </p:txBody>
      </p:sp>
    </p:spTree>
    <p:custDataLst>
      <p:tags r:id="rId1"/>
    </p:custDataLst>
    <p:extLst>
      <p:ext uri="{BB962C8B-B14F-4D97-AF65-F5344CB8AC3E}">
        <p14:creationId xmlns:p14="http://schemas.microsoft.com/office/powerpoint/2010/main" val="140584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28650" y="365125"/>
            <a:ext cx="7886700" cy="3120344"/>
          </a:xfrm>
        </p:spPr>
        <p:txBody>
          <a:bodyPr>
            <a:noAutofit/>
          </a:bodyPr>
          <a:lstStyle/>
          <a:p>
            <a:r>
              <a:rPr lang="en-US" sz="2500" dirty="0" smtClean="0"/>
              <a:t>In evaluating the sailor, based on the statement below, which of the following characteristics would you say this evaluation most strongly exemplifies? </a:t>
            </a:r>
            <a:r>
              <a:rPr lang="en-US" sz="2800" dirty="0" smtClean="0"/>
              <a:t/>
            </a:r>
            <a:br>
              <a:rPr lang="en-US" sz="2800" dirty="0" smtClean="0"/>
            </a:br>
            <a:r>
              <a:rPr lang="en-US" sz="1100" dirty="0"/>
              <a:t/>
            </a:r>
            <a:br>
              <a:rPr lang="en-US" sz="1100" dirty="0"/>
            </a:br>
            <a:r>
              <a:rPr lang="en-US" sz="3200" dirty="0" smtClean="0"/>
              <a:t>Managed removal of flight deck debris, fuel, oil, hydraulic fluids, and other hazards; kept flight deck operational despite 50% reduction in equipment availability; ensured zero delays to flight deck operations</a:t>
            </a:r>
            <a:endParaRPr lang="en-US" sz="3200" dirty="0"/>
          </a:p>
        </p:txBody>
      </p:sp>
      <p:sp>
        <p:nvSpPr>
          <p:cNvPr id="3" name="TPAnswers"/>
          <p:cNvSpPr>
            <a:spLocks noGrp="1"/>
          </p:cNvSpPr>
          <p:nvPr>
            <p:ph type="body" idx="1"/>
            <p:custDataLst>
              <p:tags r:id="rId2"/>
            </p:custDataLst>
          </p:nvPr>
        </p:nvSpPr>
        <p:spPr>
          <a:xfrm>
            <a:off x="762000" y="3861707"/>
            <a:ext cx="7753350" cy="2315255"/>
          </a:xfrm>
        </p:spPr>
        <p:txBody>
          <a:bodyPr>
            <a:normAutofit/>
          </a:bodyPr>
          <a:lstStyle/>
          <a:p>
            <a:pPr>
              <a:lnSpc>
                <a:spcPct val="100000"/>
              </a:lnSpc>
              <a:spcBef>
                <a:spcPct val="20000"/>
              </a:spcBef>
              <a:buFont typeface="+mj-lt"/>
              <a:buAutoNum type="alphaUcPeriod"/>
            </a:pPr>
            <a:r>
              <a:rPr lang="en-US" sz="2800" dirty="0" smtClean="0"/>
              <a:t>Honesty</a:t>
            </a:r>
          </a:p>
          <a:p>
            <a:pPr>
              <a:lnSpc>
                <a:spcPct val="100000"/>
              </a:lnSpc>
              <a:spcBef>
                <a:spcPct val="20000"/>
              </a:spcBef>
              <a:buFont typeface="+mj-lt"/>
              <a:buAutoNum type="alphaUcPeriod"/>
            </a:pPr>
            <a:r>
              <a:rPr lang="en-US" sz="2800" dirty="0" smtClean="0"/>
              <a:t>Motivation</a:t>
            </a:r>
          </a:p>
          <a:p>
            <a:pPr>
              <a:lnSpc>
                <a:spcPct val="100000"/>
              </a:lnSpc>
              <a:spcBef>
                <a:spcPct val="20000"/>
              </a:spcBef>
              <a:buFont typeface="+mj-lt"/>
              <a:buAutoNum type="alphaUcPeriod"/>
            </a:pPr>
            <a:r>
              <a:rPr lang="en-US" sz="2800" dirty="0" smtClean="0"/>
              <a:t>Academic record</a:t>
            </a:r>
          </a:p>
          <a:p>
            <a:pPr>
              <a:lnSpc>
                <a:spcPct val="100000"/>
              </a:lnSpc>
              <a:spcBef>
                <a:spcPct val="20000"/>
              </a:spcBef>
              <a:buFont typeface="+mj-lt"/>
              <a:buAutoNum type="alphaUcPeriod"/>
            </a:pPr>
            <a:r>
              <a:rPr lang="en-US" sz="2800" dirty="0" smtClean="0"/>
              <a:t>Record of loyalty</a:t>
            </a:r>
            <a:endParaRPr lang="en-US" sz="2800" dirty="0"/>
          </a:p>
        </p:txBody>
      </p:sp>
      <p:sp>
        <p:nvSpPr>
          <p:cNvPr id="5" name="Text Placeholder 4"/>
          <p:cNvSpPr>
            <a:spLocks noGrp="1"/>
          </p:cNvSpPr>
          <p:nvPr>
            <p:ph type="body" sz="quarter" idx="10"/>
          </p:nvPr>
        </p:nvSpPr>
        <p:spPr/>
        <p:txBody>
          <a:bodyPr/>
          <a:lstStyle/>
          <a:p>
            <a:r>
              <a:rPr lang="en-US" dirty="0" smtClean="0"/>
              <a:t>(NS3-M2U1C3S1:LQ6)</a:t>
            </a:r>
            <a:endParaRPr lang="en-US" dirty="0"/>
          </a:p>
        </p:txBody>
      </p:sp>
      <p:sp>
        <p:nvSpPr>
          <p:cNvPr id="7" name="CAI1"/>
          <p:cNvSpPr>
            <a:spLocks noChangeAspect="1"/>
          </p:cNvSpPr>
          <p:nvPr>
            <p:custDataLst>
              <p:tags r:id="rId3"/>
            </p:custDataLst>
          </p:nvPr>
        </p:nvSpPr>
        <p:spPr>
          <a:xfrm rot="10800000">
            <a:off x="422620" y="4384488"/>
            <a:ext cx="402336" cy="402336"/>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PChart"/>
          <p:cNvSpPr txBox="1">
            <a:spLocks/>
          </p:cNvSpPr>
          <p:nvPr>
            <p:custDataLst>
              <p:tags r:id="rId4"/>
            </p:custDataLst>
          </p:nvPr>
        </p:nvSpPr>
        <p:spPr>
          <a:xfrm>
            <a:off x="6858000" y="3861707"/>
            <a:ext cx="1727200" cy="2315255"/>
          </a:xfrm>
          <a:prstGeom prst="rect">
            <a:avLst/>
          </a:prstGeom>
        </p:spPr>
        <p:txBody>
          <a:bodyPr vert="horz" lIns="91440" tIns="45720" rIns="91440" bIns="45720" rtlCol="0">
            <a:norm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20000"/>
              </a:spcBef>
              <a:buNone/>
            </a:pPr>
            <a:r>
              <a:rPr lang="en-US" sz="2800" smtClean="0"/>
              <a:t>1</a:t>
            </a:r>
          </a:p>
          <a:p>
            <a:pPr algn="r">
              <a:lnSpc>
                <a:spcPct val="100000"/>
              </a:lnSpc>
              <a:spcBef>
                <a:spcPct val="20000"/>
              </a:spcBef>
              <a:buNone/>
            </a:pPr>
            <a:r>
              <a:rPr lang="en-US" sz="2800" smtClean="0"/>
              <a:t>1</a:t>
            </a:r>
          </a:p>
          <a:p>
            <a:pPr algn="r">
              <a:lnSpc>
                <a:spcPct val="100000"/>
              </a:lnSpc>
              <a:spcBef>
                <a:spcPct val="20000"/>
              </a:spcBef>
              <a:buNone/>
            </a:pPr>
            <a:r>
              <a:rPr lang="en-US" sz="2800" smtClean="0"/>
              <a:t>1</a:t>
            </a:r>
          </a:p>
          <a:p>
            <a:pPr algn="r">
              <a:lnSpc>
                <a:spcPct val="100000"/>
              </a:lnSpc>
              <a:spcBef>
                <a:spcPct val="20000"/>
              </a:spcBef>
              <a:buNone/>
            </a:pPr>
            <a:r>
              <a:rPr lang="en-US" sz="2800" smtClean="0"/>
              <a:t>1</a:t>
            </a:r>
            <a:endParaRPr lang="en-US" sz="2800" dirty="0"/>
          </a:p>
        </p:txBody>
      </p:sp>
    </p:spTree>
    <p:custDataLst>
      <p:tags r:id="rId1"/>
    </p:custDataLst>
    <p:extLst>
      <p:ext uri="{BB962C8B-B14F-4D97-AF65-F5344CB8AC3E}">
        <p14:creationId xmlns:p14="http://schemas.microsoft.com/office/powerpoint/2010/main" val="90893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a:spLocks noGrp="1"/>
          </p:cNvSpPr>
          <p:nvPr>
            <p:ph type="body" sz="quarter" idx="12"/>
          </p:nvPr>
        </p:nvSpPr>
        <p:spPr>
          <a:xfrm>
            <a:off x="1497724" y="409902"/>
            <a:ext cx="7315200" cy="609600"/>
          </a:xfrm>
        </p:spPr>
        <p:txBody>
          <a:bodyPr>
            <a:normAutofit/>
          </a:bodyPr>
          <a:lstStyle/>
          <a:p>
            <a:r>
              <a:rPr lang="en-US" sz="4000" dirty="0" smtClean="0"/>
              <a:t>Self-Evaluation</a:t>
            </a:r>
            <a:endParaRPr lang="en-US" sz="4000" dirty="0"/>
          </a:p>
        </p:txBody>
      </p:sp>
      <p:sp>
        <p:nvSpPr>
          <p:cNvPr id="3" name="TextBox 2"/>
          <p:cNvSpPr txBox="1"/>
          <p:nvPr/>
        </p:nvSpPr>
        <p:spPr>
          <a:xfrm>
            <a:off x="262314" y="1847276"/>
            <a:ext cx="8550610" cy="523220"/>
          </a:xfrm>
          <a:prstGeom prst="rect">
            <a:avLst/>
          </a:prstGeom>
          <a:noFill/>
        </p:spPr>
        <p:txBody>
          <a:bodyPr wrap="square" rtlCol="0">
            <a:spAutoFit/>
          </a:bodyPr>
          <a:lstStyle/>
          <a:p>
            <a:pPr algn="ctr"/>
            <a:r>
              <a:rPr lang="en-US" sz="2800" dirty="0" smtClean="0">
                <a:solidFill>
                  <a:srgbClr val="FFCC00"/>
                </a:solidFill>
              </a:rPr>
              <a:t>Self-Evaluation is for Everyone</a:t>
            </a:r>
            <a:endParaRPr lang="en-US" sz="2800" dirty="0">
              <a:solidFill>
                <a:srgbClr val="FFCC00"/>
              </a:solidFill>
            </a:endParaRPr>
          </a:p>
        </p:txBody>
      </p:sp>
      <p:sp>
        <p:nvSpPr>
          <p:cNvPr id="4" name="TextBox 3"/>
          <p:cNvSpPr txBox="1"/>
          <p:nvPr/>
        </p:nvSpPr>
        <p:spPr>
          <a:xfrm>
            <a:off x="451944" y="2842757"/>
            <a:ext cx="4871546" cy="2246769"/>
          </a:xfrm>
          <a:prstGeom prst="rect">
            <a:avLst/>
          </a:prstGeom>
          <a:noFill/>
        </p:spPr>
        <p:txBody>
          <a:bodyPr wrap="square" rtlCol="0">
            <a:spAutoFit/>
          </a:bodyPr>
          <a:lstStyle/>
          <a:p>
            <a:r>
              <a:rPr lang="en-US" sz="2800" dirty="0" smtClean="0">
                <a:solidFill>
                  <a:schemeClr val="bg1"/>
                </a:solidFill>
              </a:rPr>
              <a:t>It is not necessary for a person to wait until a formal evaluation time or period to evaluate his or her own performance.</a:t>
            </a:r>
          </a:p>
          <a:p>
            <a:endParaRPr lang="en-US" sz="2800" dirty="0">
              <a:solidFill>
                <a:schemeClr val="bg1"/>
              </a:solidFill>
            </a:endParaRPr>
          </a:p>
        </p:txBody>
      </p:sp>
      <p:pic>
        <p:nvPicPr>
          <p:cNvPr id="9218" name="Picture 2" descr="http://sr.photos3.fotosearch.com/bthumb/CSP/CSP589/k58970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116" y="2803489"/>
            <a:ext cx="3388719" cy="35342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1944" y="5271136"/>
            <a:ext cx="4866291" cy="954107"/>
          </a:xfrm>
          <a:prstGeom prst="rect">
            <a:avLst/>
          </a:prstGeom>
        </p:spPr>
        <p:txBody>
          <a:bodyPr wrap="square">
            <a:spAutoFit/>
          </a:bodyPr>
          <a:lstStyle/>
          <a:p>
            <a:pPr lvl="0"/>
            <a:r>
              <a:rPr lang="en-US" sz="2800" dirty="0">
                <a:solidFill>
                  <a:prstClr val="white"/>
                </a:solidFill>
              </a:rPr>
              <a:t>Everyone should go through a </a:t>
            </a:r>
            <a:r>
              <a:rPr lang="en-US" sz="2800" dirty="0" smtClean="0">
                <a:solidFill>
                  <a:prstClr val="white"/>
                </a:solidFill>
              </a:rPr>
              <a:t>                                  periodic </a:t>
            </a:r>
            <a:r>
              <a:rPr lang="en-US" sz="2800" dirty="0" smtClean="0">
                <a:solidFill>
                  <a:srgbClr val="FFCC00"/>
                </a:solidFill>
              </a:rPr>
              <a:t>self-evaluation </a:t>
            </a:r>
            <a:r>
              <a:rPr lang="en-US" sz="2800" dirty="0">
                <a:solidFill>
                  <a:srgbClr val="FFCC00"/>
                </a:solidFill>
              </a:rPr>
              <a:t>process</a:t>
            </a:r>
            <a:r>
              <a:rPr lang="en-US" sz="2800" dirty="0">
                <a:solidFill>
                  <a:prstClr val="white"/>
                </a:solidFill>
              </a:rPr>
              <a:t>.</a:t>
            </a:r>
          </a:p>
        </p:txBody>
      </p:sp>
    </p:spTree>
    <p:extLst>
      <p:ext uri="{BB962C8B-B14F-4D97-AF65-F5344CB8AC3E}">
        <p14:creationId xmlns:p14="http://schemas.microsoft.com/office/powerpoint/2010/main" val="14534809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a:spLocks noGrp="1"/>
          </p:cNvSpPr>
          <p:nvPr>
            <p:ph type="body" sz="quarter" idx="12"/>
          </p:nvPr>
        </p:nvSpPr>
        <p:spPr>
          <a:xfrm>
            <a:off x="1497724" y="409902"/>
            <a:ext cx="7315200" cy="609600"/>
          </a:xfrm>
        </p:spPr>
        <p:txBody>
          <a:bodyPr>
            <a:normAutofit/>
          </a:bodyPr>
          <a:lstStyle/>
          <a:p>
            <a:r>
              <a:rPr lang="en-US" sz="4000" dirty="0" smtClean="0"/>
              <a:t>Self-Evaluation</a:t>
            </a:r>
            <a:endParaRPr lang="en-US" sz="4000" dirty="0"/>
          </a:p>
        </p:txBody>
      </p:sp>
      <p:sp>
        <p:nvSpPr>
          <p:cNvPr id="3" name="TextBox 2"/>
          <p:cNvSpPr txBox="1"/>
          <p:nvPr/>
        </p:nvSpPr>
        <p:spPr>
          <a:xfrm>
            <a:off x="262314" y="1847276"/>
            <a:ext cx="8550610" cy="523220"/>
          </a:xfrm>
          <a:prstGeom prst="rect">
            <a:avLst/>
          </a:prstGeom>
          <a:noFill/>
        </p:spPr>
        <p:txBody>
          <a:bodyPr wrap="square" rtlCol="0">
            <a:spAutoFit/>
          </a:bodyPr>
          <a:lstStyle/>
          <a:p>
            <a:pPr algn="ctr"/>
            <a:r>
              <a:rPr lang="en-US" sz="2800" dirty="0">
                <a:solidFill>
                  <a:srgbClr val="FFCC00"/>
                </a:solidFill>
              </a:rPr>
              <a:t>You are the Navigator of Your Life</a:t>
            </a:r>
          </a:p>
        </p:txBody>
      </p:sp>
      <p:sp>
        <p:nvSpPr>
          <p:cNvPr id="4" name="TextBox 3"/>
          <p:cNvSpPr txBox="1"/>
          <p:nvPr/>
        </p:nvSpPr>
        <p:spPr>
          <a:xfrm>
            <a:off x="462455" y="2523560"/>
            <a:ext cx="5578698" cy="4078039"/>
          </a:xfrm>
          <a:prstGeom prst="rect">
            <a:avLst/>
          </a:prstGeom>
          <a:noFill/>
        </p:spPr>
        <p:txBody>
          <a:bodyPr wrap="square" rtlCol="0">
            <a:spAutoFit/>
          </a:bodyPr>
          <a:lstStyle/>
          <a:p>
            <a:r>
              <a:rPr lang="en-US" sz="2800" dirty="0" smtClean="0">
                <a:solidFill>
                  <a:schemeClr val="bg1"/>
                </a:solidFill>
              </a:rPr>
              <a:t>Think </a:t>
            </a:r>
            <a:r>
              <a:rPr lang="en-US" sz="2800" dirty="0">
                <a:solidFill>
                  <a:schemeClr val="bg1"/>
                </a:solidFill>
              </a:rPr>
              <a:t>about</a:t>
            </a:r>
            <a:r>
              <a:rPr lang="en-US" sz="2800" dirty="0" smtClean="0">
                <a:solidFill>
                  <a:schemeClr val="bg1"/>
                </a:solidFill>
              </a:rPr>
              <a:t>:</a:t>
            </a:r>
          </a:p>
          <a:p>
            <a:endParaRPr lang="en-US" sz="1500" dirty="0">
              <a:solidFill>
                <a:schemeClr val="bg1"/>
              </a:solidFill>
            </a:endParaRPr>
          </a:p>
          <a:p>
            <a:pPr marL="914400" lvl="1" indent="-457200">
              <a:spcAft>
                <a:spcPts val="600"/>
              </a:spcAft>
              <a:buFont typeface="Arial" panose="020B0604020202020204" pitchFamily="34" charset="0"/>
              <a:buChar char="•"/>
            </a:pPr>
            <a:r>
              <a:rPr lang="en-US" sz="2800" dirty="0">
                <a:solidFill>
                  <a:schemeClr val="bg1"/>
                </a:solidFill>
              </a:rPr>
              <a:t>Where you have </a:t>
            </a:r>
            <a:r>
              <a:rPr lang="en-US" sz="2800" dirty="0" smtClean="0">
                <a:solidFill>
                  <a:schemeClr val="bg1"/>
                </a:solidFill>
              </a:rPr>
              <a:t>been</a:t>
            </a:r>
            <a:endParaRPr lang="en-US" sz="2800" dirty="0">
              <a:solidFill>
                <a:schemeClr val="bg1"/>
              </a:solidFill>
            </a:endParaRPr>
          </a:p>
          <a:p>
            <a:pPr marL="914400" lvl="1" indent="-457200">
              <a:spcAft>
                <a:spcPts val="600"/>
              </a:spcAft>
              <a:buFont typeface="Arial" panose="020B0604020202020204" pitchFamily="34" charset="0"/>
              <a:buChar char="•"/>
            </a:pPr>
            <a:r>
              <a:rPr lang="en-US" sz="2800" dirty="0">
                <a:solidFill>
                  <a:schemeClr val="bg1"/>
                </a:solidFill>
              </a:rPr>
              <a:t>Where you </a:t>
            </a:r>
            <a:r>
              <a:rPr lang="en-US" sz="2800" dirty="0" smtClean="0">
                <a:solidFill>
                  <a:schemeClr val="bg1"/>
                </a:solidFill>
              </a:rPr>
              <a:t>are</a:t>
            </a:r>
            <a:endParaRPr lang="en-US" sz="2800" dirty="0">
              <a:solidFill>
                <a:schemeClr val="bg1"/>
              </a:solidFill>
            </a:endParaRPr>
          </a:p>
          <a:p>
            <a:pPr marL="914400" lvl="1" indent="-457200">
              <a:spcAft>
                <a:spcPts val="600"/>
              </a:spcAft>
              <a:buFont typeface="Arial" panose="020B0604020202020204" pitchFamily="34" charset="0"/>
              <a:buChar char="•"/>
            </a:pPr>
            <a:r>
              <a:rPr lang="en-US" sz="2800" dirty="0">
                <a:solidFill>
                  <a:schemeClr val="bg1"/>
                </a:solidFill>
              </a:rPr>
              <a:t>Where you are </a:t>
            </a:r>
            <a:r>
              <a:rPr lang="en-US" sz="2800" dirty="0" smtClean="0">
                <a:solidFill>
                  <a:schemeClr val="bg1"/>
                </a:solidFill>
              </a:rPr>
              <a:t>going</a:t>
            </a:r>
            <a:endParaRPr lang="en-US" sz="2800" dirty="0">
              <a:solidFill>
                <a:schemeClr val="bg1"/>
              </a:solidFill>
            </a:endParaRPr>
          </a:p>
          <a:p>
            <a:pPr marL="914400" lvl="1" indent="-457200">
              <a:spcAft>
                <a:spcPts val="600"/>
              </a:spcAft>
              <a:buFont typeface="Arial" panose="020B0604020202020204" pitchFamily="34" charset="0"/>
              <a:buChar char="•"/>
            </a:pPr>
            <a:r>
              <a:rPr lang="en-US" sz="2800" dirty="0">
                <a:solidFill>
                  <a:schemeClr val="bg1"/>
                </a:solidFill>
              </a:rPr>
              <a:t>How to get </a:t>
            </a:r>
            <a:r>
              <a:rPr lang="en-US" sz="2800" dirty="0" smtClean="0">
                <a:solidFill>
                  <a:schemeClr val="bg1"/>
                </a:solidFill>
              </a:rPr>
              <a:t>there</a:t>
            </a:r>
            <a:endParaRPr lang="en-US" sz="2800" dirty="0">
              <a:solidFill>
                <a:schemeClr val="bg1"/>
              </a:solidFill>
            </a:endParaRPr>
          </a:p>
          <a:p>
            <a:endParaRPr lang="en-US" sz="2800" dirty="0">
              <a:solidFill>
                <a:schemeClr val="bg1"/>
              </a:solidFill>
            </a:endParaRPr>
          </a:p>
          <a:p>
            <a:r>
              <a:rPr lang="en-US" sz="2800" i="1" dirty="0">
                <a:solidFill>
                  <a:schemeClr val="bg1"/>
                </a:solidFill>
              </a:rPr>
              <a:t>Do you know if you are on the correct course to your destination?</a:t>
            </a:r>
          </a:p>
        </p:txBody>
      </p:sp>
      <p:pic>
        <p:nvPicPr>
          <p:cNvPr id="5" name="Picture 6" descr="090624-N-3610L-478_NAVY-m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168044" y="2535704"/>
            <a:ext cx="2701089" cy="4065895"/>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23502979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a:spLocks noGrp="1"/>
          </p:cNvSpPr>
          <p:nvPr>
            <p:ph type="body" sz="quarter" idx="12"/>
          </p:nvPr>
        </p:nvSpPr>
        <p:spPr>
          <a:xfrm>
            <a:off x="1497724" y="409902"/>
            <a:ext cx="7315200" cy="609600"/>
          </a:xfrm>
        </p:spPr>
        <p:txBody>
          <a:bodyPr>
            <a:normAutofit/>
          </a:bodyPr>
          <a:lstStyle/>
          <a:p>
            <a:r>
              <a:rPr lang="en-US" sz="4000" dirty="0" smtClean="0"/>
              <a:t>Self-Evaluation</a:t>
            </a:r>
            <a:endParaRPr lang="en-US" sz="4000" dirty="0"/>
          </a:p>
        </p:txBody>
      </p:sp>
      <p:sp>
        <p:nvSpPr>
          <p:cNvPr id="3" name="TextBox 2"/>
          <p:cNvSpPr txBox="1"/>
          <p:nvPr/>
        </p:nvSpPr>
        <p:spPr>
          <a:xfrm>
            <a:off x="262314" y="1847276"/>
            <a:ext cx="8550610" cy="523220"/>
          </a:xfrm>
          <a:prstGeom prst="rect">
            <a:avLst/>
          </a:prstGeom>
          <a:noFill/>
        </p:spPr>
        <p:txBody>
          <a:bodyPr wrap="square" rtlCol="0">
            <a:spAutoFit/>
          </a:bodyPr>
          <a:lstStyle/>
          <a:p>
            <a:pPr algn="ctr"/>
            <a:r>
              <a:rPr lang="en-US" sz="2800" dirty="0" smtClean="0">
                <a:solidFill>
                  <a:srgbClr val="FFCC00"/>
                </a:solidFill>
              </a:rPr>
              <a:t>Setting Goals</a:t>
            </a:r>
            <a:endParaRPr lang="en-US" sz="2800" dirty="0">
              <a:solidFill>
                <a:srgbClr val="FFCC00"/>
              </a:solidFill>
            </a:endParaRPr>
          </a:p>
        </p:txBody>
      </p:sp>
      <p:sp>
        <p:nvSpPr>
          <p:cNvPr id="4" name="TextBox 3"/>
          <p:cNvSpPr txBox="1"/>
          <p:nvPr/>
        </p:nvSpPr>
        <p:spPr>
          <a:xfrm>
            <a:off x="262313" y="2608036"/>
            <a:ext cx="8550611" cy="954107"/>
          </a:xfrm>
          <a:prstGeom prst="rect">
            <a:avLst/>
          </a:prstGeom>
          <a:noFill/>
        </p:spPr>
        <p:txBody>
          <a:bodyPr wrap="square" rtlCol="0">
            <a:spAutoFit/>
          </a:bodyPr>
          <a:lstStyle/>
          <a:p>
            <a:r>
              <a:rPr lang="en-US" sz="2800" dirty="0">
                <a:solidFill>
                  <a:schemeClr val="bg1"/>
                </a:solidFill>
              </a:rPr>
              <a:t>Success is reached by setting </a:t>
            </a:r>
            <a:r>
              <a:rPr lang="en-US" sz="2800" dirty="0">
                <a:solidFill>
                  <a:srgbClr val="FFCC00"/>
                </a:solidFill>
              </a:rPr>
              <a:t>realistic</a:t>
            </a:r>
            <a:r>
              <a:rPr lang="en-US" sz="2800" dirty="0">
                <a:solidFill>
                  <a:schemeClr val="bg1"/>
                </a:solidFill>
              </a:rPr>
              <a:t> and </a:t>
            </a:r>
            <a:r>
              <a:rPr lang="en-US" sz="2800" dirty="0">
                <a:solidFill>
                  <a:srgbClr val="FFCC00"/>
                </a:solidFill>
              </a:rPr>
              <a:t>attainable </a:t>
            </a:r>
            <a:r>
              <a:rPr lang="en-US" sz="2800" dirty="0">
                <a:solidFill>
                  <a:schemeClr val="bg1"/>
                </a:solidFill>
              </a:rPr>
              <a:t>goals.</a:t>
            </a:r>
          </a:p>
        </p:txBody>
      </p:sp>
      <p:sp>
        <p:nvSpPr>
          <p:cNvPr id="6" name="TextBox 5"/>
          <p:cNvSpPr txBox="1"/>
          <p:nvPr/>
        </p:nvSpPr>
        <p:spPr>
          <a:xfrm>
            <a:off x="262313" y="3799683"/>
            <a:ext cx="8589521" cy="2677656"/>
          </a:xfrm>
          <a:prstGeom prst="rect">
            <a:avLst/>
          </a:prstGeom>
          <a:noFill/>
        </p:spPr>
        <p:txBody>
          <a:bodyPr wrap="square" rtlCol="0">
            <a:spAutoFit/>
          </a:bodyPr>
          <a:lstStyle/>
          <a:p>
            <a:r>
              <a:rPr lang="en-US" sz="2800" dirty="0" smtClean="0">
                <a:solidFill>
                  <a:schemeClr val="bg1"/>
                </a:solidFill>
              </a:rPr>
              <a:t>The </a:t>
            </a:r>
            <a:r>
              <a:rPr lang="en-US" sz="2800" dirty="0">
                <a:solidFill>
                  <a:schemeClr val="bg1"/>
                </a:solidFill>
              </a:rPr>
              <a:t>more difficult and complex your goal is, the more </a:t>
            </a:r>
            <a:r>
              <a:rPr lang="en-US" sz="2800" dirty="0">
                <a:solidFill>
                  <a:srgbClr val="FFCC00"/>
                </a:solidFill>
              </a:rPr>
              <a:t>subgoals</a:t>
            </a:r>
            <a:r>
              <a:rPr lang="en-US" sz="2800" dirty="0">
                <a:solidFill>
                  <a:schemeClr val="bg1"/>
                </a:solidFill>
              </a:rPr>
              <a:t> are necessary to achieve ultimate success. </a:t>
            </a:r>
            <a:endParaRPr lang="en-US" sz="2800" dirty="0" smtClean="0">
              <a:solidFill>
                <a:schemeClr val="bg1"/>
              </a:solidFill>
            </a:endParaRPr>
          </a:p>
          <a:p>
            <a:endParaRPr lang="en-US" sz="2400" dirty="0">
              <a:solidFill>
                <a:schemeClr val="bg1"/>
              </a:solidFill>
            </a:endParaRPr>
          </a:p>
          <a:p>
            <a:r>
              <a:rPr lang="en-US" sz="2800" dirty="0" smtClean="0">
                <a:solidFill>
                  <a:schemeClr val="bg1"/>
                </a:solidFill>
              </a:rPr>
              <a:t>Think </a:t>
            </a:r>
            <a:r>
              <a:rPr lang="en-US" sz="2800" dirty="0">
                <a:solidFill>
                  <a:schemeClr val="bg1"/>
                </a:solidFill>
              </a:rPr>
              <a:t>of subgoals as milestones to </a:t>
            </a:r>
            <a:r>
              <a:rPr lang="en-US" sz="2800" dirty="0" smtClean="0">
                <a:solidFill>
                  <a:schemeClr val="bg1"/>
                </a:solidFill>
              </a:rPr>
              <a:t>                                                         reach </a:t>
            </a:r>
            <a:r>
              <a:rPr lang="en-US" sz="2800" dirty="0">
                <a:solidFill>
                  <a:schemeClr val="bg1"/>
                </a:solidFill>
              </a:rPr>
              <a:t>on your journey to your overall </a:t>
            </a:r>
            <a:r>
              <a:rPr lang="en-US" sz="2800" dirty="0" smtClean="0">
                <a:solidFill>
                  <a:schemeClr val="bg1"/>
                </a:solidFill>
              </a:rPr>
              <a:t>                                                         goal.</a:t>
            </a:r>
            <a:endParaRPr lang="en-US" sz="2800" dirty="0">
              <a:solidFill>
                <a:schemeClr val="bg1"/>
              </a:solidFill>
            </a:endParaRPr>
          </a:p>
        </p:txBody>
      </p:sp>
      <p:pic>
        <p:nvPicPr>
          <p:cNvPr id="10244" name="Picture 4" descr="http://www.themillionairesecrets.net/images/2014/04/set-goal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6875" y="4749464"/>
            <a:ext cx="2994959" cy="1767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36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wipe(left)">
                                      <p:cBhvr>
                                        <p:cTn id="10" dur="500"/>
                                        <p:tgtEl>
                                          <p:spTgt spid="6">
                                            <p:txEl>
                                              <p:pRg st="2" end="2"/>
                                            </p:tx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a:spLocks noGrp="1"/>
          </p:cNvSpPr>
          <p:nvPr>
            <p:ph type="body" sz="quarter" idx="12"/>
          </p:nvPr>
        </p:nvSpPr>
        <p:spPr>
          <a:xfrm>
            <a:off x="1497724" y="409902"/>
            <a:ext cx="7315200" cy="609600"/>
          </a:xfrm>
        </p:spPr>
        <p:txBody>
          <a:bodyPr>
            <a:normAutofit/>
          </a:bodyPr>
          <a:lstStyle/>
          <a:p>
            <a:r>
              <a:rPr lang="en-US" sz="4000" dirty="0" smtClean="0"/>
              <a:t>Self-Evaluation</a:t>
            </a:r>
            <a:endParaRPr lang="en-US" sz="4000" dirty="0"/>
          </a:p>
        </p:txBody>
      </p:sp>
      <p:sp>
        <p:nvSpPr>
          <p:cNvPr id="3" name="TextBox 2"/>
          <p:cNvSpPr txBox="1"/>
          <p:nvPr/>
        </p:nvSpPr>
        <p:spPr>
          <a:xfrm>
            <a:off x="262314" y="1847276"/>
            <a:ext cx="8550610" cy="523220"/>
          </a:xfrm>
          <a:prstGeom prst="rect">
            <a:avLst/>
          </a:prstGeom>
          <a:noFill/>
        </p:spPr>
        <p:txBody>
          <a:bodyPr wrap="square" rtlCol="0">
            <a:spAutoFit/>
          </a:bodyPr>
          <a:lstStyle/>
          <a:p>
            <a:pPr algn="ctr"/>
            <a:r>
              <a:rPr lang="en-US" sz="2800" dirty="0">
                <a:solidFill>
                  <a:srgbClr val="FFCC00"/>
                </a:solidFill>
              </a:rPr>
              <a:t>Military Measurement of Progress</a:t>
            </a:r>
          </a:p>
        </p:txBody>
      </p:sp>
      <p:sp>
        <p:nvSpPr>
          <p:cNvPr id="4" name="TextBox 3"/>
          <p:cNvSpPr txBox="1"/>
          <p:nvPr/>
        </p:nvSpPr>
        <p:spPr>
          <a:xfrm>
            <a:off x="262314" y="2664692"/>
            <a:ext cx="8550610" cy="954107"/>
          </a:xfrm>
          <a:prstGeom prst="rect">
            <a:avLst/>
          </a:prstGeom>
          <a:noFill/>
        </p:spPr>
        <p:txBody>
          <a:bodyPr wrap="square" rtlCol="0">
            <a:spAutoFit/>
          </a:bodyPr>
          <a:lstStyle/>
          <a:p>
            <a:r>
              <a:rPr lang="en-US" sz="2800" dirty="0" smtClean="0">
                <a:solidFill>
                  <a:schemeClr val="bg1"/>
                </a:solidFill>
              </a:rPr>
              <a:t>Once realistic goals have been set, the next step is to assess the progress towards them.</a:t>
            </a:r>
          </a:p>
        </p:txBody>
      </p:sp>
      <p:pic>
        <p:nvPicPr>
          <p:cNvPr id="7" name="Picture 6" descr="090417-N-8848T-839_NAVY-m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8371" y="4346395"/>
            <a:ext cx="3079121" cy="2237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62314" y="3747180"/>
            <a:ext cx="8635321" cy="2708434"/>
          </a:xfrm>
          <a:prstGeom prst="rect">
            <a:avLst/>
          </a:prstGeom>
          <a:noFill/>
        </p:spPr>
        <p:txBody>
          <a:bodyPr wrap="square" rtlCol="0">
            <a:spAutoFit/>
          </a:bodyPr>
          <a:lstStyle/>
          <a:p>
            <a:r>
              <a:rPr lang="en-US" sz="2800" dirty="0" smtClean="0">
                <a:solidFill>
                  <a:schemeClr val="bg1"/>
                </a:solidFill>
              </a:rPr>
              <a:t>In </a:t>
            </a:r>
            <a:r>
              <a:rPr lang="en-US" sz="2800" dirty="0">
                <a:solidFill>
                  <a:schemeClr val="bg1"/>
                </a:solidFill>
              </a:rPr>
              <a:t>the military, progress is </a:t>
            </a:r>
            <a:r>
              <a:rPr lang="en-US" sz="2800" dirty="0">
                <a:solidFill>
                  <a:srgbClr val="FFCC00"/>
                </a:solidFill>
              </a:rPr>
              <a:t>measured</a:t>
            </a:r>
            <a:r>
              <a:rPr lang="en-US" sz="2800" dirty="0">
                <a:solidFill>
                  <a:schemeClr val="bg1"/>
                </a:solidFill>
              </a:rPr>
              <a:t> by periodic formal and informal:</a:t>
            </a:r>
          </a:p>
          <a:p>
            <a:endParaRPr lang="en-US" sz="1000" dirty="0">
              <a:solidFill>
                <a:schemeClr val="bg1"/>
              </a:solidFill>
            </a:endParaRPr>
          </a:p>
          <a:p>
            <a:pPr marL="914400" lvl="1" indent="-457200">
              <a:buFont typeface="Arial" panose="020B0604020202020204" pitchFamily="34" charset="0"/>
              <a:buChar char="•"/>
            </a:pPr>
            <a:r>
              <a:rPr lang="en-US" sz="2800" dirty="0">
                <a:solidFill>
                  <a:schemeClr val="bg1"/>
                </a:solidFill>
              </a:rPr>
              <a:t>Performance ratings</a:t>
            </a:r>
          </a:p>
          <a:p>
            <a:pPr marL="914400" lvl="1" indent="-457200">
              <a:buFont typeface="Arial" panose="020B0604020202020204" pitchFamily="34" charset="0"/>
              <a:buChar char="•"/>
            </a:pPr>
            <a:endParaRPr lang="en-US" sz="1000" dirty="0">
              <a:solidFill>
                <a:schemeClr val="bg1"/>
              </a:solidFill>
            </a:endParaRPr>
          </a:p>
          <a:p>
            <a:pPr marL="914400" lvl="1" indent="-457200">
              <a:buFont typeface="Arial" panose="020B0604020202020204" pitchFamily="34" charset="0"/>
              <a:buChar char="•"/>
            </a:pPr>
            <a:r>
              <a:rPr lang="en-US" sz="2800" dirty="0">
                <a:solidFill>
                  <a:schemeClr val="bg1"/>
                </a:solidFill>
              </a:rPr>
              <a:t>Advancement exams</a:t>
            </a:r>
          </a:p>
          <a:p>
            <a:pPr marL="914400" lvl="1" indent="-457200">
              <a:buFont typeface="Arial" panose="020B0604020202020204" pitchFamily="34" charset="0"/>
              <a:buChar char="•"/>
            </a:pPr>
            <a:endParaRPr lang="en-US" sz="1000" dirty="0">
              <a:solidFill>
                <a:schemeClr val="bg1"/>
              </a:solidFill>
            </a:endParaRPr>
          </a:p>
          <a:p>
            <a:pPr marL="914400" lvl="1" indent="-457200">
              <a:buFont typeface="Arial" panose="020B0604020202020204" pitchFamily="34" charset="0"/>
              <a:buChar char="•"/>
            </a:pPr>
            <a:r>
              <a:rPr lang="en-US" sz="2800" dirty="0">
                <a:solidFill>
                  <a:schemeClr val="bg1"/>
                </a:solidFill>
              </a:rPr>
              <a:t>Aptitude tests</a:t>
            </a:r>
          </a:p>
        </p:txBody>
      </p:sp>
    </p:spTree>
    <p:extLst>
      <p:ext uri="{BB962C8B-B14F-4D97-AF65-F5344CB8AC3E}">
        <p14:creationId xmlns:p14="http://schemas.microsoft.com/office/powerpoint/2010/main" val="27158141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a:spLocks noGrp="1"/>
          </p:cNvSpPr>
          <p:nvPr>
            <p:ph type="body" sz="quarter" idx="12"/>
          </p:nvPr>
        </p:nvSpPr>
        <p:spPr>
          <a:xfrm>
            <a:off x="1497724" y="409902"/>
            <a:ext cx="7315200" cy="609600"/>
          </a:xfrm>
        </p:spPr>
        <p:txBody>
          <a:bodyPr>
            <a:normAutofit/>
          </a:bodyPr>
          <a:lstStyle/>
          <a:p>
            <a:r>
              <a:rPr lang="en-US" sz="4000" dirty="0" smtClean="0"/>
              <a:t>Self-Evaluation</a:t>
            </a:r>
            <a:endParaRPr lang="en-US" sz="4000" dirty="0"/>
          </a:p>
        </p:txBody>
      </p:sp>
      <p:sp>
        <p:nvSpPr>
          <p:cNvPr id="3" name="TextBox 2"/>
          <p:cNvSpPr txBox="1"/>
          <p:nvPr/>
        </p:nvSpPr>
        <p:spPr>
          <a:xfrm>
            <a:off x="262314" y="1847276"/>
            <a:ext cx="8550610" cy="523220"/>
          </a:xfrm>
          <a:prstGeom prst="rect">
            <a:avLst/>
          </a:prstGeom>
          <a:noFill/>
        </p:spPr>
        <p:txBody>
          <a:bodyPr wrap="square" rtlCol="0">
            <a:spAutoFit/>
          </a:bodyPr>
          <a:lstStyle/>
          <a:p>
            <a:pPr algn="ctr"/>
            <a:r>
              <a:rPr lang="en-US" sz="2800" dirty="0">
                <a:solidFill>
                  <a:srgbClr val="FFCC00"/>
                </a:solidFill>
              </a:rPr>
              <a:t>Continually Self-Evaluate</a:t>
            </a:r>
          </a:p>
        </p:txBody>
      </p:sp>
      <p:sp>
        <p:nvSpPr>
          <p:cNvPr id="4" name="TextBox 3"/>
          <p:cNvSpPr txBox="1"/>
          <p:nvPr/>
        </p:nvSpPr>
        <p:spPr>
          <a:xfrm>
            <a:off x="262314" y="2664692"/>
            <a:ext cx="8550610" cy="3108543"/>
          </a:xfrm>
          <a:prstGeom prst="rect">
            <a:avLst/>
          </a:prstGeom>
          <a:noFill/>
        </p:spPr>
        <p:txBody>
          <a:bodyPr wrap="square" rtlCol="0">
            <a:spAutoFit/>
          </a:bodyPr>
          <a:lstStyle/>
          <a:p>
            <a:r>
              <a:rPr lang="en-US" sz="2800" dirty="0">
                <a:solidFill>
                  <a:schemeClr val="bg1"/>
                </a:solidFill>
              </a:rPr>
              <a:t>Continually </a:t>
            </a:r>
            <a:r>
              <a:rPr lang="en-US" sz="2800" dirty="0">
                <a:solidFill>
                  <a:srgbClr val="FFCC00"/>
                </a:solidFill>
              </a:rPr>
              <a:t>self-evaluate</a:t>
            </a:r>
            <a:r>
              <a:rPr lang="en-US" sz="2800" dirty="0">
                <a:solidFill>
                  <a:schemeClr val="bg1"/>
                </a:solidFill>
              </a:rPr>
              <a:t> by frequently asking yourself:</a:t>
            </a:r>
          </a:p>
          <a:p>
            <a:endParaRPr lang="en-US" sz="2800" dirty="0">
              <a:solidFill>
                <a:schemeClr val="bg1"/>
              </a:solidFill>
            </a:endParaRPr>
          </a:p>
          <a:p>
            <a:pPr marL="914400" lvl="1" indent="-457200">
              <a:buFont typeface="Arial" panose="020B0604020202020204" pitchFamily="34" charset="0"/>
              <a:buChar char="•"/>
            </a:pPr>
            <a:r>
              <a:rPr lang="en-US" sz="2800" dirty="0">
                <a:solidFill>
                  <a:schemeClr val="bg1"/>
                </a:solidFill>
              </a:rPr>
              <a:t>How well am I progressing toward my goal?</a:t>
            </a:r>
          </a:p>
          <a:p>
            <a:pPr marL="914400" lvl="1" indent="-457200">
              <a:buFont typeface="Arial" panose="020B0604020202020204" pitchFamily="34" charset="0"/>
              <a:buChar char="•"/>
            </a:pPr>
            <a:endParaRPr lang="en-US" sz="2800" dirty="0">
              <a:solidFill>
                <a:schemeClr val="bg1"/>
              </a:solidFill>
            </a:endParaRPr>
          </a:p>
          <a:p>
            <a:pPr marL="914400" lvl="1" indent="-457200">
              <a:buFont typeface="Arial" panose="020B0604020202020204" pitchFamily="34" charset="0"/>
              <a:buChar char="•"/>
            </a:pPr>
            <a:r>
              <a:rPr lang="en-US" sz="2800" dirty="0">
                <a:solidFill>
                  <a:schemeClr val="bg1"/>
                </a:solidFill>
              </a:rPr>
              <a:t>Am I off track?</a:t>
            </a:r>
          </a:p>
          <a:p>
            <a:pPr marL="914400" lvl="1" indent="-457200">
              <a:buFont typeface="Arial" panose="020B0604020202020204" pitchFamily="34" charset="0"/>
              <a:buChar char="•"/>
            </a:pPr>
            <a:endParaRPr lang="en-US" sz="2800" dirty="0">
              <a:solidFill>
                <a:schemeClr val="bg1"/>
              </a:solidFill>
            </a:endParaRPr>
          </a:p>
          <a:p>
            <a:pPr marL="914400" lvl="1" indent="-457200">
              <a:buFont typeface="Arial" panose="020B0604020202020204" pitchFamily="34" charset="0"/>
              <a:buChar char="•"/>
            </a:pPr>
            <a:r>
              <a:rPr lang="en-US" sz="2800" dirty="0">
                <a:solidFill>
                  <a:schemeClr val="bg1"/>
                </a:solidFill>
              </a:rPr>
              <a:t>Is corrective action required to get back on track?</a:t>
            </a:r>
          </a:p>
        </p:txBody>
      </p:sp>
    </p:spTree>
    <p:extLst>
      <p:ext uri="{BB962C8B-B14F-4D97-AF65-F5344CB8AC3E}">
        <p14:creationId xmlns:p14="http://schemas.microsoft.com/office/powerpoint/2010/main" val="397501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left)">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wipe(left)">
                                      <p:cBhvr>
                                        <p:cTn id="1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a:spLocks noGrp="1"/>
          </p:cNvSpPr>
          <p:nvPr>
            <p:ph type="body" sz="quarter" idx="12"/>
          </p:nvPr>
        </p:nvSpPr>
        <p:spPr>
          <a:xfrm>
            <a:off x="1497724" y="409902"/>
            <a:ext cx="7315200" cy="609600"/>
          </a:xfrm>
        </p:spPr>
        <p:txBody>
          <a:bodyPr>
            <a:normAutofit/>
          </a:bodyPr>
          <a:lstStyle/>
          <a:p>
            <a:r>
              <a:rPr lang="en-US" sz="4000" dirty="0" smtClean="0"/>
              <a:t>Self-Evaluation</a:t>
            </a:r>
            <a:endParaRPr lang="en-US" sz="4000" dirty="0"/>
          </a:p>
        </p:txBody>
      </p:sp>
      <p:sp>
        <p:nvSpPr>
          <p:cNvPr id="3" name="TextBox 2"/>
          <p:cNvSpPr txBox="1"/>
          <p:nvPr/>
        </p:nvSpPr>
        <p:spPr>
          <a:xfrm>
            <a:off x="262314" y="1847276"/>
            <a:ext cx="8550610" cy="523220"/>
          </a:xfrm>
          <a:prstGeom prst="rect">
            <a:avLst/>
          </a:prstGeom>
          <a:noFill/>
        </p:spPr>
        <p:txBody>
          <a:bodyPr wrap="square" rtlCol="0">
            <a:spAutoFit/>
          </a:bodyPr>
          <a:lstStyle/>
          <a:p>
            <a:pPr algn="ctr"/>
            <a:r>
              <a:rPr lang="en-US" sz="2800" dirty="0">
                <a:solidFill>
                  <a:srgbClr val="FFCC00"/>
                </a:solidFill>
              </a:rPr>
              <a:t>Staying on Track</a:t>
            </a:r>
          </a:p>
        </p:txBody>
      </p:sp>
      <p:sp>
        <p:nvSpPr>
          <p:cNvPr id="4" name="TextBox 3"/>
          <p:cNvSpPr txBox="1"/>
          <p:nvPr/>
        </p:nvSpPr>
        <p:spPr>
          <a:xfrm>
            <a:off x="543697" y="2705547"/>
            <a:ext cx="3535143" cy="3539430"/>
          </a:xfrm>
          <a:prstGeom prst="rect">
            <a:avLst/>
          </a:prstGeom>
          <a:noFill/>
        </p:spPr>
        <p:txBody>
          <a:bodyPr wrap="square" rtlCol="0">
            <a:spAutoFit/>
          </a:bodyPr>
          <a:lstStyle/>
          <a:p>
            <a:r>
              <a:rPr lang="en-US" sz="2800" dirty="0">
                <a:solidFill>
                  <a:schemeClr val="bg1"/>
                </a:solidFill>
              </a:rPr>
              <a:t>It is much easier to stay on course toward a goal by making periodic </a:t>
            </a:r>
            <a:r>
              <a:rPr lang="en-US" sz="2800" dirty="0">
                <a:solidFill>
                  <a:srgbClr val="FFCC00"/>
                </a:solidFill>
              </a:rPr>
              <a:t>small corrections </a:t>
            </a:r>
            <a:r>
              <a:rPr lang="en-US" sz="2800" dirty="0">
                <a:solidFill>
                  <a:schemeClr val="bg1"/>
                </a:solidFill>
              </a:rPr>
              <a:t>than it is to make a large correction only once or twice along the way</a:t>
            </a:r>
            <a:r>
              <a:rPr lang="en-US" sz="2800" dirty="0" smtClean="0">
                <a:solidFill>
                  <a:schemeClr val="bg1"/>
                </a:solidFill>
              </a:rPr>
              <a:t>.</a:t>
            </a:r>
            <a:endParaRPr lang="en-US" sz="2800" dirty="0">
              <a:solidFill>
                <a:schemeClr val="bg1"/>
              </a:solidFill>
            </a:endParaRPr>
          </a:p>
        </p:txBody>
      </p:sp>
      <p:pic>
        <p:nvPicPr>
          <p:cNvPr id="5" name="Picture 4" descr="158685_DV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762" y="3198270"/>
            <a:ext cx="4196001" cy="285320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66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365125"/>
            <a:ext cx="8610600" cy="1325563"/>
          </a:xfrm>
        </p:spPr>
        <p:txBody>
          <a:bodyPr>
            <a:noAutofit/>
          </a:bodyPr>
          <a:lstStyle/>
          <a:p>
            <a:pPr algn="ctr"/>
            <a:r>
              <a:rPr lang="en-US" dirty="0" smtClean="0">
                <a:solidFill>
                  <a:srgbClr val="F8F8F8"/>
                </a:solidFill>
                <a:latin typeface="Calibri" panose="020F0502020204030204" pitchFamily="34" charset="0"/>
              </a:rPr>
              <a:t>Key Term Questions </a:t>
            </a:r>
            <a:r>
              <a:rPr lang="en-US" dirty="0">
                <a:solidFill>
                  <a:srgbClr val="F8F8F8"/>
                </a:solidFill>
                <a:latin typeface="Calibri" panose="020F0502020204030204" pitchFamily="34" charset="0"/>
              </a:rPr>
              <a:t>Slide </a:t>
            </a:r>
            <a:r>
              <a:rPr lang="en-US" dirty="0" smtClean="0">
                <a:solidFill>
                  <a:srgbClr val="F8F8F8"/>
                </a:solidFill>
                <a:latin typeface="Calibri" panose="020F0502020204030204" pitchFamily="34" charset="0"/>
              </a:rPr>
              <a:t>Index</a:t>
            </a:r>
            <a:endParaRPr lang="en-US" dirty="0"/>
          </a:p>
        </p:txBody>
      </p:sp>
      <p:sp>
        <p:nvSpPr>
          <p:cNvPr id="3" name="TextBox 2"/>
          <p:cNvSpPr txBox="1"/>
          <p:nvPr/>
        </p:nvSpPr>
        <p:spPr>
          <a:xfrm>
            <a:off x="175208" y="2319908"/>
            <a:ext cx="8839200" cy="3585853"/>
          </a:xfrm>
          <a:prstGeom prst="rect">
            <a:avLst/>
          </a:prstGeom>
          <a:noFill/>
        </p:spPr>
        <p:txBody>
          <a:bodyPr wrap="square" numCol="1" rtlCol="0">
            <a:spAutoFit/>
          </a:bodyPr>
          <a:lstStyle/>
          <a:p>
            <a:pPr marL="514350" indent="-514350" eaLnBrk="0" fontAlgn="base" hangingPunct="0">
              <a:lnSpc>
                <a:spcPct val="150000"/>
              </a:lnSpc>
              <a:spcBef>
                <a:spcPct val="0"/>
              </a:spcBef>
              <a:spcAft>
                <a:spcPts val="200"/>
              </a:spcAft>
              <a:buFont typeface="+mj-lt"/>
              <a:buAutoNum type="arabicPeriod"/>
            </a:pPr>
            <a:r>
              <a:rPr lang="en-US" sz="3000" dirty="0" smtClean="0">
                <a:solidFill>
                  <a:srgbClr val="F8F8F8"/>
                </a:solidFill>
                <a:hlinkClick r:id="rId3" action="ppaction://hlinksldjump"/>
              </a:rPr>
              <a:t>What a person does</a:t>
            </a:r>
            <a:endParaRPr lang="en-US" sz="3000" dirty="0" smtClean="0">
              <a:solidFill>
                <a:srgbClr val="F8F8F8"/>
              </a:solidFill>
            </a:endParaRPr>
          </a:p>
          <a:p>
            <a:pPr marL="514350" indent="-514350" eaLnBrk="0" fontAlgn="base" hangingPunct="0">
              <a:lnSpc>
                <a:spcPct val="150000"/>
              </a:lnSpc>
              <a:spcBef>
                <a:spcPct val="0"/>
              </a:spcBef>
              <a:spcAft>
                <a:spcPts val="200"/>
              </a:spcAft>
              <a:buFont typeface="+mj-lt"/>
              <a:buAutoNum type="arabicPeriod"/>
            </a:pPr>
            <a:r>
              <a:rPr lang="en-US" sz="3000" dirty="0" smtClean="0">
                <a:solidFill>
                  <a:srgbClr val="F8F8F8"/>
                </a:solidFill>
                <a:hlinkClick r:id="rId4" action="ppaction://hlinksldjump"/>
              </a:rPr>
              <a:t>Assessment regarding person’s performance</a:t>
            </a:r>
            <a:endParaRPr lang="en-US" sz="3000" dirty="0" smtClean="0">
              <a:solidFill>
                <a:srgbClr val="F8F8F8"/>
              </a:solidFill>
            </a:endParaRPr>
          </a:p>
          <a:p>
            <a:pPr marL="514350" indent="-514350" eaLnBrk="0" fontAlgn="base" hangingPunct="0">
              <a:lnSpc>
                <a:spcPct val="150000"/>
              </a:lnSpc>
              <a:spcBef>
                <a:spcPct val="0"/>
              </a:spcBef>
              <a:spcAft>
                <a:spcPts val="200"/>
              </a:spcAft>
              <a:buFont typeface="+mj-lt"/>
              <a:buAutoNum type="arabicPeriod"/>
            </a:pPr>
            <a:r>
              <a:rPr lang="en-US" sz="3000" dirty="0" smtClean="0">
                <a:solidFill>
                  <a:srgbClr val="F8F8F8"/>
                </a:solidFill>
                <a:hlinkClick r:id="rId5" action="ppaction://hlinksldjump"/>
              </a:rPr>
              <a:t>Potential skills and abilities in future</a:t>
            </a:r>
            <a:endParaRPr lang="en-US" sz="3000" dirty="0" smtClean="0">
              <a:solidFill>
                <a:srgbClr val="F8F8F8"/>
              </a:solidFill>
            </a:endParaRPr>
          </a:p>
          <a:p>
            <a:pPr marL="514350" indent="-514350" eaLnBrk="0" fontAlgn="base" hangingPunct="0">
              <a:lnSpc>
                <a:spcPct val="150000"/>
              </a:lnSpc>
              <a:spcBef>
                <a:spcPct val="0"/>
              </a:spcBef>
              <a:spcAft>
                <a:spcPts val="200"/>
              </a:spcAft>
              <a:buFont typeface="+mj-lt"/>
              <a:buAutoNum type="arabicPeriod"/>
            </a:pPr>
            <a:r>
              <a:rPr lang="en-US" sz="3000" dirty="0" smtClean="0">
                <a:solidFill>
                  <a:srgbClr val="F8F8F8"/>
                </a:solidFill>
                <a:hlinkClick r:id="rId6" action="ppaction://hlinksldjump"/>
              </a:rPr>
              <a:t>Assessment conducted after period of instruction</a:t>
            </a:r>
            <a:endParaRPr lang="en-US" sz="3000" dirty="0" smtClean="0">
              <a:solidFill>
                <a:srgbClr val="F8F8F8"/>
              </a:solidFill>
            </a:endParaRPr>
          </a:p>
          <a:p>
            <a:pPr marL="514350" indent="-514350" eaLnBrk="0" fontAlgn="base" hangingPunct="0">
              <a:lnSpc>
                <a:spcPct val="150000"/>
              </a:lnSpc>
              <a:spcBef>
                <a:spcPct val="0"/>
              </a:spcBef>
              <a:spcAft>
                <a:spcPts val="200"/>
              </a:spcAft>
              <a:buFont typeface="+mj-lt"/>
              <a:buAutoNum type="arabicPeriod"/>
            </a:pPr>
            <a:r>
              <a:rPr lang="en-US" sz="3000" dirty="0" smtClean="0">
                <a:solidFill>
                  <a:srgbClr val="F8F8F8"/>
                </a:solidFill>
                <a:hlinkClick r:id="rId7" action="ppaction://hlinksldjump"/>
              </a:rPr>
              <a:t>Looking at your progress, development, and learning</a:t>
            </a:r>
            <a:endParaRPr lang="en-US" sz="3000" dirty="0" smtClean="0">
              <a:solidFill>
                <a:srgbClr val="F8F8F8"/>
              </a:solidFill>
              <a:hlinkClick r:id="" action="ppaction://noaction"/>
            </a:endParaRPr>
          </a:p>
        </p:txBody>
      </p:sp>
      <p:sp>
        <p:nvSpPr>
          <p:cNvPr id="4" name="TextBox 3"/>
          <p:cNvSpPr txBox="1"/>
          <p:nvPr/>
        </p:nvSpPr>
        <p:spPr>
          <a:xfrm>
            <a:off x="2971800" y="6396335"/>
            <a:ext cx="4170980" cy="461665"/>
          </a:xfrm>
          <a:prstGeom prst="rect">
            <a:avLst/>
          </a:prstGeom>
          <a:noFill/>
        </p:spPr>
        <p:txBody>
          <a:bodyPr wrap="square" rtlCol="0">
            <a:spAutoFit/>
          </a:bodyPr>
          <a:lstStyle/>
          <a:p>
            <a:pPr eaLnBrk="0" fontAlgn="base" hangingPunct="0">
              <a:spcBef>
                <a:spcPct val="0"/>
              </a:spcBef>
              <a:spcAft>
                <a:spcPct val="0"/>
              </a:spcAft>
            </a:pPr>
            <a:r>
              <a:rPr lang="en-US" sz="2400" i="1" dirty="0" smtClean="0">
                <a:solidFill>
                  <a:srgbClr val="F8F8F8"/>
                </a:solidFill>
              </a:rPr>
              <a:t>Click here to return to this index. </a:t>
            </a:r>
            <a:endParaRPr lang="en-US" sz="2400" i="1" dirty="0">
              <a:solidFill>
                <a:srgbClr val="F8F8F8"/>
              </a:solidFill>
            </a:endParaRPr>
          </a:p>
        </p:txBody>
      </p:sp>
      <p:sp>
        <p:nvSpPr>
          <p:cNvPr id="22" name="TextBox 21"/>
          <p:cNvSpPr txBox="1"/>
          <p:nvPr/>
        </p:nvSpPr>
        <p:spPr>
          <a:xfrm>
            <a:off x="160175" y="1730274"/>
            <a:ext cx="8610600" cy="523220"/>
          </a:xfrm>
          <a:prstGeom prst="rect">
            <a:avLst/>
          </a:prstGeom>
          <a:noFill/>
        </p:spPr>
        <p:txBody>
          <a:bodyPr wrap="square" rtlCol="0">
            <a:spAutoFit/>
          </a:bodyPr>
          <a:lstStyle/>
          <a:p>
            <a:pPr eaLnBrk="0" fontAlgn="base" hangingPunct="0">
              <a:spcBef>
                <a:spcPct val="0"/>
              </a:spcBef>
              <a:spcAft>
                <a:spcPct val="0"/>
              </a:spcAft>
            </a:pPr>
            <a:r>
              <a:rPr lang="en-US" sz="2800" i="1" dirty="0" smtClean="0">
                <a:solidFill>
                  <a:srgbClr val="F8F8F8"/>
                </a:solidFill>
              </a:rPr>
              <a:t>Click any link below to go directly to polling that question.</a:t>
            </a:r>
            <a:endParaRPr lang="en-US" sz="2800" i="1" dirty="0">
              <a:solidFill>
                <a:srgbClr val="F8F8F8"/>
              </a:solidFill>
            </a:endParaRPr>
          </a:p>
        </p:txBody>
      </p:sp>
      <p:sp>
        <p:nvSpPr>
          <p:cNvPr id="2" name="Left Arrow 1"/>
          <p:cNvSpPr/>
          <p:nvPr/>
        </p:nvSpPr>
        <p:spPr bwMode="auto">
          <a:xfrm>
            <a:off x="1934545" y="6530842"/>
            <a:ext cx="1066800" cy="250958"/>
          </a:xfrm>
          <a:prstGeom prst="leftArrow">
            <a:avLst/>
          </a:prstGeom>
          <a:solidFill>
            <a:srgbClr val="E0E0E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E0E0E0"/>
              </a:solidFill>
              <a:latin typeface="Arial" charset="0"/>
            </a:endParaRPr>
          </a:p>
        </p:txBody>
      </p:sp>
      <p:pic>
        <p:nvPicPr>
          <p:cNvPr id="8" name="Picture 7">
            <a:hlinkClick r:id="rId8" action="ppaction://hlinksldjump"/>
          </p:cNvPr>
          <p:cNvPicPr>
            <a:picLocks noChangeAspect="1"/>
          </p:cNvPicPr>
          <p:nvPr/>
        </p:nvPicPr>
        <p:blipFill>
          <a:blip r:embed="rId9" cstate="print">
            <a:lum bright="70000" contrast="-70000"/>
            <a:extLst>
              <a:ext uri="{28A0092B-C50C-407E-A947-70E740481C1C}">
                <a14:useLocalDpi xmlns:a14="http://schemas.microsoft.com/office/drawing/2010/main" val="0"/>
              </a:ext>
            </a:extLst>
          </a:blip>
          <a:stretch>
            <a:fillRect/>
          </a:stretch>
        </p:blipFill>
        <p:spPr>
          <a:xfrm>
            <a:off x="1466462" y="6417662"/>
            <a:ext cx="438538" cy="438538"/>
          </a:xfrm>
          <a:prstGeom prst="rect">
            <a:avLst/>
          </a:prstGeom>
        </p:spPr>
      </p:pic>
      <p:pic>
        <p:nvPicPr>
          <p:cNvPr id="9" name="Picture 8">
            <a:hlinkClick r:id="rId10" action="ppaction://hlinksldjump"/>
          </p:cNvPr>
          <p:cNvPicPr>
            <a:picLocks noChangeAspect="1"/>
          </p:cNvPicPr>
          <p:nvPr/>
        </p:nvPicPr>
        <p:blipFill>
          <a:blip r:embed="rId11"/>
          <a:stretch>
            <a:fillRect/>
          </a:stretch>
        </p:blipFill>
        <p:spPr>
          <a:xfrm>
            <a:off x="8239125" y="5972175"/>
            <a:ext cx="904875" cy="885825"/>
          </a:xfrm>
          <a:prstGeom prst="rect">
            <a:avLst/>
          </a:prstGeom>
        </p:spPr>
      </p:pic>
    </p:spTree>
    <p:extLst>
      <p:ext uri="{BB962C8B-B14F-4D97-AF65-F5344CB8AC3E}">
        <p14:creationId xmlns:p14="http://schemas.microsoft.com/office/powerpoint/2010/main" val="348396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a:spLocks noGrp="1"/>
          </p:cNvSpPr>
          <p:nvPr>
            <p:ph type="body" sz="quarter" idx="12"/>
          </p:nvPr>
        </p:nvSpPr>
        <p:spPr>
          <a:xfrm>
            <a:off x="1497724" y="409902"/>
            <a:ext cx="7315200" cy="609600"/>
          </a:xfrm>
        </p:spPr>
        <p:txBody>
          <a:bodyPr>
            <a:normAutofit/>
          </a:bodyPr>
          <a:lstStyle/>
          <a:p>
            <a:r>
              <a:rPr lang="en-US" sz="4000" dirty="0" smtClean="0"/>
              <a:t>Self-Evaluation</a:t>
            </a:r>
            <a:endParaRPr lang="en-US" sz="4000" dirty="0"/>
          </a:p>
        </p:txBody>
      </p:sp>
      <p:sp>
        <p:nvSpPr>
          <p:cNvPr id="3" name="TextBox 2"/>
          <p:cNvSpPr txBox="1"/>
          <p:nvPr/>
        </p:nvSpPr>
        <p:spPr>
          <a:xfrm>
            <a:off x="262314" y="1847276"/>
            <a:ext cx="8550610" cy="523220"/>
          </a:xfrm>
          <a:prstGeom prst="rect">
            <a:avLst/>
          </a:prstGeom>
          <a:noFill/>
        </p:spPr>
        <p:txBody>
          <a:bodyPr wrap="square" rtlCol="0">
            <a:spAutoFit/>
          </a:bodyPr>
          <a:lstStyle/>
          <a:p>
            <a:pPr algn="ctr"/>
            <a:r>
              <a:rPr lang="en-US" sz="2800" dirty="0">
                <a:solidFill>
                  <a:srgbClr val="FFCC00"/>
                </a:solidFill>
              </a:rPr>
              <a:t>The Main Tasks in </a:t>
            </a:r>
            <a:r>
              <a:rPr lang="en-US" sz="2800" dirty="0" smtClean="0">
                <a:solidFill>
                  <a:srgbClr val="FFCC00"/>
                </a:solidFill>
              </a:rPr>
              <a:t>any Self-Evaluation </a:t>
            </a:r>
            <a:r>
              <a:rPr lang="en-US" sz="2800" dirty="0">
                <a:solidFill>
                  <a:srgbClr val="FFCC00"/>
                </a:solidFill>
              </a:rPr>
              <a:t>Process</a:t>
            </a:r>
          </a:p>
        </p:txBody>
      </p:sp>
      <p:sp>
        <p:nvSpPr>
          <p:cNvPr id="4" name="TextBox 3"/>
          <p:cNvSpPr txBox="1"/>
          <p:nvPr/>
        </p:nvSpPr>
        <p:spPr>
          <a:xfrm>
            <a:off x="262314" y="2664692"/>
            <a:ext cx="8550610" cy="3570208"/>
          </a:xfrm>
          <a:prstGeom prst="rect">
            <a:avLst/>
          </a:prstGeom>
          <a:noFill/>
        </p:spPr>
        <p:txBody>
          <a:bodyPr wrap="square" rtlCol="0">
            <a:spAutoFit/>
          </a:bodyPr>
          <a:lstStyle/>
          <a:p>
            <a:r>
              <a:rPr lang="en-US" sz="2800" dirty="0">
                <a:solidFill>
                  <a:schemeClr val="bg1"/>
                </a:solidFill>
              </a:rPr>
              <a:t>The main tasks to accomplish during any </a:t>
            </a:r>
            <a:r>
              <a:rPr lang="en-US" sz="2800" dirty="0">
                <a:solidFill>
                  <a:srgbClr val="FFCC00"/>
                </a:solidFill>
              </a:rPr>
              <a:t>self-evaluation</a:t>
            </a:r>
            <a:r>
              <a:rPr lang="en-US" sz="2800" dirty="0">
                <a:solidFill>
                  <a:schemeClr val="bg1"/>
                </a:solidFill>
              </a:rPr>
              <a:t> process are:</a:t>
            </a:r>
          </a:p>
          <a:p>
            <a:endParaRPr lang="en-US" sz="2800" dirty="0">
              <a:solidFill>
                <a:schemeClr val="bg1"/>
              </a:solidFill>
            </a:endParaRPr>
          </a:p>
          <a:p>
            <a:pPr marL="914400" lvl="1" indent="-457200">
              <a:buFont typeface="Arial" panose="020B0604020202020204" pitchFamily="34" charset="0"/>
              <a:buChar char="•"/>
            </a:pPr>
            <a:r>
              <a:rPr lang="en-US" sz="2800" dirty="0">
                <a:solidFill>
                  <a:schemeClr val="bg1"/>
                </a:solidFill>
              </a:rPr>
              <a:t>Set realistic criteria</a:t>
            </a:r>
          </a:p>
          <a:p>
            <a:pPr marL="628650" lvl="1" indent="-171450">
              <a:buFont typeface="Arial" panose="020B0604020202020204" pitchFamily="34" charset="0"/>
              <a:buChar char="•"/>
            </a:pPr>
            <a:endParaRPr lang="en-US" sz="1000" dirty="0">
              <a:solidFill>
                <a:schemeClr val="bg1"/>
              </a:solidFill>
            </a:endParaRPr>
          </a:p>
          <a:p>
            <a:pPr marL="914400" lvl="1" indent="-457200">
              <a:buFont typeface="Arial" panose="020B0604020202020204" pitchFamily="34" charset="0"/>
              <a:buChar char="•"/>
            </a:pPr>
            <a:r>
              <a:rPr lang="en-US" sz="2800" dirty="0">
                <a:solidFill>
                  <a:schemeClr val="bg1"/>
                </a:solidFill>
              </a:rPr>
              <a:t>Make realistic assessments</a:t>
            </a:r>
          </a:p>
          <a:p>
            <a:pPr marL="628650" lvl="1" indent="-171450">
              <a:buFont typeface="Arial" panose="020B0604020202020204" pitchFamily="34" charset="0"/>
              <a:buChar char="•"/>
            </a:pPr>
            <a:endParaRPr lang="en-US" sz="1000" dirty="0">
              <a:solidFill>
                <a:schemeClr val="bg1"/>
              </a:solidFill>
            </a:endParaRPr>
          </a:p>
          <a:p>
            <a:pPr marL="914400" lvl="1" indent="-457200">
              <a:buFont typeface="Arial" panose="020B0604020202020204" pitchFamily="34" charset="0"/>
              <a:buChar char="•"/>
            </a:pPr>
            <a:r>
              <a:rPr lang="en-US" sz="2800" dirty="0">
                <a:solidFill>
                  <a:schemeClr val="bg1"/>
                </a:solidFill>
              </a:rPr>
              <a:t>Be truly honest with yourself</a:t>
            </a:r>
          </a:p>
          <a:p>
            <a:pPr marL="628650" lvl="1" indent="-171450">
              <a:buFont typeface="Arial" panose="020B0604020202020204" pitchFamily="34" charset="0"/>
              <a:buChar char="•"/>
            </a:pPr>
            <a:endParaRPr lang="en-US" sz="1000" dirty="0">
              <a:solidFill>
                <a:schemeClr val="bg1"/>
              </a:solidFill>
            </a:endParaRPr>
          </a:p>
          <a:p>
            <a:pPr marL="914400" lvl="1" indent="-457200">
              <a:buFont typeface="Arial" panose="020B0604020202020204" pitchFamily="34" charset="0"/>
              <a:buChar char="•"/>
            </a:pPr>
            <a:r>
              <a:rPr lang="en-US" sz="2800" dirty="0">
                <a:solidFill>
                  <a:schemeClr val="bg1"/>
                </a:solidFill>
              </a:rPr>
              <a:t>Change behavior as often as needed</a:t>
            </a:r>
          </a:p>
        </p:txBody>
      </p:sp>
    </p:spTree>
    <p:extLst>
      <p:ext uri="{BB962C8B-B14F-4D97-AF65-F5344CB8AC3E}">
        <p14:creationId xmlns:p14="http://schemas.microsoft.com/office/powerpoint/2010/main" val="171111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wipe(left)">
                                      <p:cBhvr>
                                        <p:cTn id="7" dur="500"/>
                                        <p:tgtEl>
                                          <p:spTgt spid="4">
                                            <p:txEl>
                                              <p:pRg st="6" end="6"/>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8" end="8"/>
                                            </p:txEl>
                                          </p:spTgt>
                                        </p:tgtEl>
                                        <p:attrNameLst>
                                          <p:attrName>style.visibility</p:attrName>
                                        </p:attrNameLst>
                                      </p:cBhvr>
                                      <p:to>
                                        <p:strVal val="visible"/>
                                      </p:to>
                                    </p:set>
                                    <p:animEffect transition="in" filter="wipe(left)">
                                      <p:cBhvr>
                                        <p:cTn id="1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a:spLocks noGrp="1"/>
          </p:cNvSpPr>
          <p:nvPr>
            <p:ph type="body" sz="quarter" idx="12"/>
          </p:nvPr>
        </p:nvSpPr>
        <p:spPr>
          <a:xfrm>
            <a:off x="1497724" y="409902"/>
            <a:ext cx="7315200" cy="609600"/>
          </a:xfrm>
        </p:spPr>
        <p:txBody>
          <a:bodyPr>
            <a:normAutofit/>
          </a:bodyPr>
          <a:lstStyle/>
          <a:p>
            <a:r>
              <a:rPr lang="en-US" sz="4000" dirty="0" smtClean="0"/>
              <a:t>Self-Evaluation</a:t>
            </a:r>
            <a:endParaRPr lang="en-US" sz="4000" dirty="0"/>
          </a:p>
        </p:txBody>
      </p:sp>
      <p:sp>
        <p:nvSpPr>
          <p:cNvPr id="3" name="TextBox 2"/>
          <p:cNvSpPr txBox="1"/>
          <p:nvPr/>
        </p:nvSpPr>
        <p:spPr>
          <a:xfrm>
            <a:off x="262314" y="1847276"/>
            <a:ext cx="8550610" cy="523220"/>
          </a:xfrm>
          <a:prstGeom prst="rect">
            <a:avLst/>
          </a:prstGeom>
          <a:noFill/>
        </p:spPr>
        <p:txBody>
          <a:bodyPr wrap="square" rtlCol="0">
            <a:spAutoFit/>
          </a:bodyPr>
          <a:lstStyle/>
          <a:p>
            <a:pPr algn="ctr"/>
            <a:r>
              <a:rPr lang="en-US" sz="2800" dirty="0">
                <a:solidFill>
                  <a:srgbClr val="FFCC00"/>
                </a:solidFill>
              </a:rPr>
              <a:t>NJROTC, Navy, Civilian Life</a:t>
            </a:r>
          </a:p>
        </p:txBody>
      </p:sp>
      <p:sp>
        <p:nvSpPr>
          <p:cNvPr id="4" name="TextBox 3"/>
          <p:cNvSpPr txBox="1"/>
          <p:nvPr/>
        </p:nvSpPr>
        <p:spPr>
          <a:xfrm>
            <a:off x="262314" y="2401517"/>
            <a:ext cx="8550610" cy="1538883"/>
          </a:xfrm>
          <a:prstGeom prst="rect">
            <a:avLst/>
          </a:prstGeom>
          <a:noFill/>
        </p:spPr>
        <p:txBody>
          <a:bodyPr wrap="square" rtlCol="0">
            <a:spAutoFit/>
          </a:bodyPr>
          <a:lstStyle/>
          <a:p>
            <a:r>
              <a:rPr lang="en-US" sz="2800" dirty="0">
                <a:solidFill>
                  <a:schemeClr val="bg1"/>
                </a:solidFill>
              </a:rPr>
              <a:t>You must steadily </a:t>
            </a:r>
            <a:r>
              <a:rPr lang="en-US" sz="2800" dirty="0">
                <a:solidFill>
                  <a:srgbClr val="FFCC00"/>
                </a:solidFill>
              </a:rPr>
              <a:t>grow personally </a:t>
            </a:r>
            <a:r>
              <a:rPr lang="en-US" sz="2800" dirty="0">
                <a:solidFill>
                  <a:schemeClr val="bg1"/>
                </a:solidFill>
              </a:rPr>
              <a:t>and </a:t>
            </a:r>
            <a:r>
              <a:rPr lang="en-US" sz="2800" dirty="0">
                <a:solidFill>
                  <a:srgbClr val="FFCC00"/>
                </a:solidFill>
              </a:rPr>
              <a:t>professionally</a:t>
            </a:r>
            <a:r>
              <a:rPr lang="en-US" sz="2800" dirty="0">
                <a:solidFill>
                  <a:schemeClr val="bg1"/>
                </a:solidFill>
              </a:rPr>
              <a:t> in order to succeed in any organization. </a:t>
            </a:r>
            <a:endParaRPr lang="en-US" sz="2800" dirty="0" smtClean="0">
              <a:solidFill>
                <a:schemeClr val="bg1"/>
              </a:solidFill>
            </a:endParaRPr>
          </a:p>
          <a:p>
            <a:endParaRPr lang="en-US" sz="1000" dirty="0" smtClean="0">
              <a:solidFill>
                <a:schemeClr val="bg1"/>
              </a:solidFill>
            </a:endParaRPr>
          </a:p>
          <a:p>
            <a:r>
              <a:rPr lang="en-US" sz="2800" dirty="0" smtClean="0">
                <a:solidFill>
                  <a:schemeClr val="bg1"/>
                </a:solidFill>
              </a:rPr>
              <a:t>This </a:t>
            </a:r>
            <a:r>
              <a:rPr lang="en-US" sz="2800" dirty="0">
                <a:solidFill>
                  <a:schemeClr val="bg1"/>
                </a:solidFill>
              </a:rPr>
              <a:t>is done by</a:t>
            </a:r>
            <a:r>
              <a:rPr lang="en-US" sz="2800" dirty="0" smtClean="0">
                <a:solidFill>
                  <a:schemeClr val="bg1"/>
                </a:solidFill>
              </a:rPr>
              <a:t>:</a:t>
            </a:r>
            <a:endParaRPr lang="en-US" sz="2800" dirty="0">
              <a:solidFill>
                <a:schemeClr val="bg1"/>
              </a:solidFill>
            </a:endParaRPr>
          </a:p>
        </p:txBody>
      </p:sp>
      <p:pic>
        <p:nvPicPr>
          <p:cNvPr id="5" name="Diagram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0071" y="3360828"/>
            <a:ext cx="3112853" cy="316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62314" y="3774155"/>
            <a:ext cx="5174659" cy="2985433"/>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Setting </a:t>
            </a:r>
            <a:r>
              <a:rPr lang="en-US" sz="2800" dirty="0">
                <a:solidFill>
                  <a:schemeClr val="bg1"/>
                </a:solidFill>
              </a:rPr>
              <a:t>short-term and long-term goals in each area of concern</a:t>
            </a:r>
          </a:p>
          <a:p>
            <a:pPr marL="171450" indent="-171450">
              <a:buFont typeface="Arial" panose="020B0604020202020204" pitchFamily="34" charset="0"/>
              <a:buChar char="•"/>
            </a:pPr>
            <a:endParaRPr lang="en-US" sz="1000" dirty="0">
              <a:solidFill>
                <a:schemeClr val="bg1"/>
              </a:solidFill>
            </a:endParaRPr>
          </a:p>
          <a:p>
            <a:pPr marL="457200" indent="-457200">
              <a:buFont typeface="Arial" panose="020B0604020202020204" pitchFamily="34" charset="0"/>
              <a:buChar char="•"/>
            </a:pPr>
            <a:r>
              <a:rPr lang="en-US" sz="2800" dirty="0">
                <a:solidFill>
                  <a:schemeClr val="bg1"/>
                </a:solidFill>
              </a:rPr>
              <a:t>Taking appropriate corrective action</a:t>
            </a:r>
          </a:p>
          <a:p>
            <a:pPr marL="171450" indent="-171450">
              <a:buFont typeface="Arial" panose="020B0604020202020204" pitchFamily="34" charset="0"/>
              <a:buChar char="•"/>
            </a:pPr>
            <a:endParaRPr lang="en-US" sz="1000" dirty="0">
              <a:solidFill>
                <a:schemeClr val="bg1"/>
              </a:solidFill>
            </a:endParaRPr>
          </a:p>
          <a:p>
            <a:pPr marL="457200" indent="-457200">
              <a:buFont typeface="Arial" panose="020B0604020202020204" pitchFamily="34" charset="0"/>
              <a:buChar char="•"/>
            </a:pPr>
            <a:r>
              <a:rPr lang="en-US" sz="2800" dirty="0">
                <a:solidFill>
                  <a:schemeClr val="bg1"/>
                </a:solidFill>
              </a:rPr>
              <a:t>Restarting the process</a:t>
            </a:r>
          </a:p>
        </p:txBody>
      </p:sp>
      <p:sp>
        <p:nvSpPr>
          <p:cNvPr id="2" name="Rectangle 1"/>
          <p:cNvSpPr/>
          <p:nvPr/>
        </p:nvSpPr>
        <p:spPr bwMode="auto">
          <a:xfrm>
            <a:off x="5523469" y="3291726"/>
            <a:ext cx="3298392" cy="3368566"/>
          </a:xfrm>
          <a:prstGeom prst="rect">
            <a:avLst/>
          </a:prstGeom>
          <a:noFill/>
          <a:ln>
            <a:solidFill>
              <a:srgbClr val="FFC000"/>
            </a:solidFill>
          </a:ln>
          <a:effectLst/>
          <a:extLst/>
        </p:spPr>
        <p:txBody>
          <a:bodyPr wrap="square" lIns="0" tIns="0" rIns="0" bIns="0" rtlCol="0" anchor="ctr">
            <a:spAutoFit/>
          </a:bodyPr>
          <a:lstStyle/>
          <a:p>
            <a:pPr algn="ctr">
              <a:spcBef>
                <a:spcPct val="0"/>
              </a:spcBef>
              <a:spcAft>
                <a:spcPts val="1200"/>
              </a:spcAft>
              <a:buFontTx/>
              <a:buNone/>
            </a:pPr>
            <a:endParaRPr lang="en-US" sz="2800" dirty="0">
              <a:solidFill>
                <a:schemeClr val="bg1"/>
              </a:solidFill>
              <a:latin typeface="+mn-lt"/>
            </a:endParaRPr>
          </a:p>
        </p:txBody>
      </p:sp>
    </p:spTree>
    <p:extLst>
      <p:ext uri="{BB962C8B-B14F-4D97-AF65-F5344CB8AC3E}">
        <p14:creationId xmlns:p14="http://schemas.microsoft.com/office/powerpoint/2010/main" val="401527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wipe(left)">
                                      <p:cBhvr>
                                        <p:cTn id="1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a:spLocks noGrp="1"/>
          </p:cNvSpPr>
          <p:nvPr>
            <p:ph type="body" sz="quarter" idx="12"/>
          </p:nvPr>
        </p:nvSpPr>
        <p:spPr>
          <a:xfrm>
            <a:off x="1497724" y="409902"/>
            <a:ext cx="7315200" cy="609600"/>
          </a:xfrm>
        </p:spPr>
        <p:txBody>
          <a:bodyPr>
            <a:normAutofit/>
          </a:bodyPr>
          <a:lstStyle/>
          <a:p>
            <a:r>
              <a:rPr lang="en-US" sz="4000" dirty="0" smtClean="0"/>
              <a:t>Self-Evaluation</a:t>
            </a:r>
            <a:endParaRPr lang="en-US" sz="4000" dirty="0"/>
          </a:p>
        </p:txBody>
      </p:sp>
      <p:sp>
        <p:nvSpPr>
          <p:cNvPr id="3" name="TextBox 2"/>
          <p:cNvSpPr txBox="1"/>
          <p:nvPr/>
        </p:nvSpPr>
        <p:spPr>
          <a:xfrm>
            <a:off x="262314" y="1847276"/>
            <a:ext cx="8550610" cy="523220"/>
          </a:xfrm>
          <a:prstGeom prst="rect">
            <a:avLst/>
          </a:prstGeom>
          <a:noFill/>
        </p:spPr>
        <p:txBody>
          <a:bodyPr wrap="square" rtlCol="0">
            <a:spAutoFit/>
          </a:bodyPr>
          <a:lstStyle/>
          <a:p>
            <a:pPr algn="ctr"/>
            <a:r>
              <a:rPr lang="en-US" sz="2800" dirty="0">
                <a:solidFill>
                  <a:srgbClr val="FFCC00"/>
                </a:solidFill>
              </a:rPr>
              <a:t>Get the Most Out of Life</a:t>
            </a:r>
          </a:p>
        </p:txBody>
      </p:sp>
      <p:sp>
        <p:nvSpPr>
          <p:cNvPr id="4" name="TextBox 3"/>
          <p:cNvSpPr txBox="1"/>
          <p:nvPr/>
        </p:nvSpPr>
        <p:spPr>
          <a:xfrm>
            <a:off x="584926" y="3387955"/>
            <a:ext cx="3868991" cy="2246769"/>
          </a:xfrm>
          <a:prstGeom prst="rect">
            <a:avLst/>
          </a:prstGeom>
          <a:noFill/>
        </p:spPr>
        <p:txBody>
          <a:bodyPr wrap="square" rtlCol="0">
            <a:spAutoFit/>
          </a:bodyPr>
          <a:lstStyle/>
          <a:p>
            <a:r>
              <a:rPr lang="en-US" sz="2800" dirty="0">
                <a:solidFill>
                  <a:schemeClr val="bg1"/>
                </a:solidFill>
              </a:rPr>
              <a:t>Ultimately, you can get the most out of life by </a:t>
            </a:r>
            <a:r>
              <a:rPr lang="en-US" sz="2800" dirty="0">
                <a:solidFill>
                  <a:srgbClr val="FFCC00"/>
                </a:solidFill>
              </a:rPr>
              <a:t>achieving</a:t>
            </a:r>
            <a:r>
              <a:rPr lang="en-US" sz="2800" dirty="0">
                <a:solidFill>
                  <a:schemeClr val="bg1"/>
                </a:solidFill>
              </a:rPr>
              <a:t> your major long-term personal and professional </a:t>
            </a:r>
            <a:r>
              <a:rPr lang="en-US" sz="2800" dirty="0">
                <a:solidFill>
                  <a:srgbClr val="FFCC00"/>
                </a:solidFill>
              </a:rPr>
              <a:t>objectives</a:t>
            </a:r>
            <a:r>
              <a:rPr lang="en-US" sz="2800" dirty="0">
                <a:solidFill>
                  <a:schemeClr val="bg1"/>
                </a:solidFill>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3917" y="3002026"/>
            <a:ext cx="4267145" cy="3018629"/>
          </a:xfrm>
          <a:prstGeom prst="rect">
            <a:avLst/>
          </a:prstGeom>
        </p:spPr>
      </p:pic>
    </p:spTree>
    <p:extLst>
      <p:ext uri="{BB962C8B-B14F-4D97-AF65-F5344CB8AC3E}">
        <p14:creationId xmlns:p14="http://schemas.microsoft.com/office/powerpoint/2010/main" val="4005926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idx="4294967295"/>
          </p:nvPr>
        </p:nvSpPr>
        <p:spPr>
          <a:xfrm>
            <a:off x="209548" y="190500"/>
            <a:ext cx="8705852" cy="1187450"/>
          </a:xfrm>
        </p:spPr>
        <p:txBody>
          <a:bodyPr>
            <a:noAutofit/>
          </a:bodyPr>
          <a:lstStyle/>
          <a:p>
            <a:r>
              <a:rPr lang="en-US" dirty="0"/>
              <a:t>Describe the basis by which an NJROTC cadet is evaluated.</a:t>
            </a:r>
          </a:p>
        </p:txBody>
      </p:sp>
      <p:grpSp>
        <p:nvGrpSpPr>
          <p:cNvPr id="9" name="Group 8"/>
          <p:cNvGrpSpPr/>
          <p:nvPr/>
        </p:nvGrpSpPr>
        <p:grpSpPr>
          <a:xfrm>
            <a:off x="3000375" y="6136098"/>
            <a:ext cx="342900" cy="381000"/>
            <a:chOff x="4156144" y="6248400"/>
            <a:chExt cx="342900" cy="381000"/>
          </a:xfrm>
        </p:grpSpPr>
        <p:pic>
          <p:nvPicPr>
            <p:cNvPr id="10" name="Picture 9"/>
            <p:cNvPicPr>
              <a:picLocks noChangeAspect="1"/>
            </p:cNvPicPr>
            <p:nvPr/>
          </p:nvPicPr>
          <p:blipFill rotWithShape="1">
            <a:blip r:embed="rId5"/>
            <a:srcRect l="14050" r="80335" b="-2564"/>
            <a:stretch/>
          </p:blipFill>
          <p:spPr>
            <a:xfrm>
              <a:off x="4191000" y="6248400"/>
              <a:ext cx="304800" cy="381000"/>
            </a:xfrm>
            <a:prstGeom prst="rect">
              <a:avLst/>
            </a:prstGeom>
          </p:spPr>
        </p:pic>
        <p:sp>
          <p:nvSpPr>
            <p:cNvPr id="11" name="Rectangle 10"/>
            <p:cNvSpPr/>
            <p:nvPr/>
          </p:nvSpPr>
          <p:spPr>
            <a:xfrm>
              <a:off x="4156144" y="6253162"/>
              <a:ext cx="342900" cy="3714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prstClr val="white"/>
                </a:solidFill>
              </a:endParaRPr>
            </a:p>
          </p:txBody>
        </p:sp>
      </p:grpSp>
      <p:sp>
        <p:nvSpPr>
          <p:cNvPr id="12" name="TextBox 11"/>
          <p:cNvSpPr txBox="1"/>
          <p:nvPr/>
        </p:nvSpPr>
        <p:spPr>
          <a:xfrm>
            <a:off x="457200" y="5334000"/>
            <a:ext cx="5429251" cy="769441"/>
          </a:xfrm>
          <a:prstGeom prst="rect">
            <a:avLst/>
          </a:prstGeom>
          <a:noFill/>
        </p:spPr>
        <p:txBody>
          <a:bodyPr wrap="square" rtlCol="0">
            <a:spAutoFit/>
          </a:bodyPr>
          <a:lstStyle/>
          <a:p>
            <a:pPr algn="ctr"/>
            <a:r>
              <a:rPr lang="en-US" sz="2400" b="1" dirty="0" smtClean="0">
                <a:solidFill>
                  <a:srgbClr val="F8F8F8"/>
                </a:solidFill>
              </a:rPr>
              <a:t>Note to Instructors: </a:t>
            </a:r>
          </a:p>
          <a:p>
            <a:pPr algn="ctr"/>
            <a:r>
              <a:rPr lang="en-US" sz="2000" dirty="0" smtClean="0">
                <a:solidFill>
                  <a:srgbClr val="F8F8F8"/>
                </a:solidFill>
              </a:rPr>
              <a:t>Click the Show/Hide Response Display Button </a:t>
            </a:r>
            <a:endParaRPr lang="en-US" sz="2000" dirty="0">
              <a:solidFill>
                <a:srgbClr val="F8F8F8"/>
              </a:solidFill>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7400" y="5576595"/>
            <a:ext cx="1062281" cy="1018362"/>
          </a:xfrm>
          <a:prstGeom prst="rect">
            <a:avLst/>
          </a:prstGeom>
        </p:spPr>
      </p:pic>
      <p:sp>
        <p:nvSpPr>
          <p:cNvPr id="3" name="Flowchart: Card 2"/>
          <p:cNvSpPr/>
          <p:nvPr/>
        </p:nvSpPr>
        <p:spPr>
          <a:xfrm rot="10800000" flipH="1">
            <a:off x="209549" y="1453907"/>
            <a:ext cx="8705851" cy="3880092"/>
          </a:xfrm>
          <a:prstGeom prst="flowChartPunchedCard">
            <a:avLst/>
          </a:prstGeom>
          <a:solidFill>
            <a:srgbClr val="FFFFC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381000" y="1500288"/>
            <a:ext cx="574196" cy="2862322"/>
          </a:xfrm>
          <a:prstGeom prst="rect">
            <a:avLst/>
          </a:prstGeom>
        </p:spPr>
        <p:txBody>
          <a:bodyPr wrap="none">
            <a:spAutoFit/>
          </a:bodyPr>
          <a:lstStyle/>
          <a:p>
            <a:pPr>
              <a:lnSpc>
                <a:spcPct val="150000"/>
              </a:lnSpc>
            </a:pPr>
            <a:r>
              <a:rPr lang="en-US" sz="4000" dirty="0" smtClean="0">
                <a:solidFill>
                  <a:prstClr val="black"/>
                </a:solidFill>
                <a:effectLst>
                  <a:outerShdw blurRad="38100" dist="38100" dir="2700000" algn="tl">
                    <a:srgbClr val="000000">
                      <a:alpha val="43137"/>
                    </a:srgbClr>
                  </a:outerShdw>
                </a:effectLst>
              </a:rPr>
              <a:t>1.</a:t>
            </a:r>
          </a:p>
          <a:p>
            <a:pPr>
              <a:lnSpc>
                <a:spcPct val="150000"/>
              </a:lnSpc>
            </a:pPr>
            <a:r>
              <a:rPr lang="en-US" sz="4000" dirty="0" smtClean="0">
                <a:solidFill>
                  <a:prstClr val="black"/>
                </a:solidFill>
                <a:effectLst>
                  <a:outerShdw blurRad="38100" dist="38100" dir="2700000" algn="tl">
                    <a:srgbClr val="000000">
                      <a:alpha val="43137"/>
                    </a:srgbClr>
                  </a:outerShdw>
                </a:effectLst>
              </a:rPr>
              <a:t>2.</a:t>
            </a:r>
          </a:p>
          <a:p>
            <a:pPr>
              <a:lnSpc>
                <a:spcPct val="150000"/>
              </a:lnSpc>
            </a:pPr>
            <a:r>
              <a:rPr lang="en-US" sz="4000" dirty="0" smtClean="0">
                <a:solidFill>
                  <a:prstClr val="black"/>
                </a:solidFill>
                <a:effectLst>
                  <a:outerShdw blurRad="38100" dist="38100" dir="2700000" algn="tl">
                    <a:srgbClr val="000000">
                      <a:alpha val="43137"/>
                    </a:srgbClr>
                  </a:outerShdw>
                </a:effectLst>
              </a:rPr>
              <a:t>3.</a:t>
            </a:r>
            <a:endParaRPr lang="en-US" sz="4000" dirty="0">
              <a:solidFill>
                <a:prstClr val="black"/>
              </a:solidFill>
              <a:effectLst>
                <a:outerShdw blurRad="38100" dist="38100" dir="2700000" algn="tl">
                  <a:srgbClr val="000000">
                    <a:alpha val="43137"/>
                  </a:srgbClr>
                </a:outerShdw>
              </a:effectLst>
            </a:endParaRPr>
          </a:p>
        </p:txBody>
      </p:sp>
    </p:spTree>
    <p:custDataLst>
      <p:tags r:id="rId2"/>
    </p:custDataLst>
    <p:controls>
      <mc:AlternateContent xmlns:mc="http://schemas.openxmlformats.org/markup-compatibility/2006">
        <mc:Choice xmlns:v="urn:schemas-microsoft-com:vml" Requires="v">
          <p:control spid="2057" name="ShockwaveFlash1" r:id="rId3" imgW="1136520" imgH="1365120"/>
        </mc:Choice>
        <mc:Fallback>
          <p:control name="ShockwaveFlash1" r:id="rId3" imgW="1136520" imgH="1365120">
            <p:pic>
              <p:nvPicPr>
                <p:cNvPr id="14" name="ShockwaveFlash1"/>
                <p:cNvPicPr>
                  <a:picLocks/>
                </p:cNvPicPr>
                <p:nvPr/>
              </p:nvPicPr>
              <p:blipFill>
                <a:blip r:embed="rId7"/>
                <a:stretch>
                  <a:fillRect/>
                </a:stretch>
              </p:blipFill>
              <p:spPr>
                <a:xfrm>
                  <a:off x="7625862" y="5403218"/>
                  <a:ext cx="1137138" cy="1365115"/>
                </a:xfrm>
                <a:prstGeom prst="rect">
                  <a:avLst/>
                </a:prstGeom>
              </p:spPr>
            </p:pic>
          </p:control>
        </mc:Fallback>
      </mc:AlternateContent>
    </p:controls>
    <p:extLst>
      <p:ext uri="{BB962C8B-B14F-4D97-AF65-F5344CB8AC3E}">
        <p14:creationId xmlns:p14="http://schemas.microsoft.com/office/powerpoint/2010/main" val="26493245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rmAutofit/>
          </a:bodyPr>
          <a:lstStyle/>
          <a:p>
            <a:r>
              <a:rPr lang="en-US" sz="5400" dirty="0" smtClean="0"/>
              <a:t>Success is reached by setting ______ goals.</a:t>
            </a:r>
            <a:endParaRPr lang="en-US" sz="5400" dirty="0"/>
          </a:p>
        </p:txBody>
      </p:sp>
      <p:sp>
        <p:nvSpPr>
          <p:cNvPr id="3" name="TPAnswers"/>
          <p:cNvSpPr>
            <a:spLocks noGrp="1"/>
          </p:cNvSpPr>
          <p:nvPr>
            <p:ph type="body" idx="1"/>
            <p:custDataLst>
              <p:tags r:id="rId2"/>
            </p:custDataLst>
          </p:nvPr>
        </p:nvSpPr>
        <p:spPr/>
        <p:txBody>
          <a:bodyPr>
            <a:normAutofit/>
          </a:bodyPr>
          <a:lstStyle/>
          <a:p>
            <a:pPr>
              <a:lnSpc>
                <a:spcPct val="100000"/>
              </a:lnSpc>
              <a:spcBef>
                <a:spcPct val="20000"/>
              </a:spcBef>
              <a:buFont typeface="+mj-lt"/>
              <a:buAutoNum type="alphaUcPeriod"/>
            </a:pPr>
            <a:r>
              <a:rPr lang="en-US" sz="3200" dirty="0" smtClean="0"/>
              <a:t>realistic</a:t>
            </a:r>
          </a:p>
          <a:p>
            <a:pPr>
              <a:lnSpc>
                <a:spcPct val="100000"/>
              </a:lnSpc>
              <a:spcBef>
                <a:spcPct val="20000"/>
              </a:spcBef>
              <a:buFont typeface="+mj-lt"/>
              <a:buAutoNum type="alphaUcPeriod"/>
            </a:pPr>
            <a:r>
              <a:rPr lang="en-US" sz="3200" dirty="0" smtClean="0"/>
              <a:t>unreachable</a:t>
            </a:r>
          </a:p>
          <a:p>
            <a:pPr>
              <a:lnSpc>
                <a:spcPct val="100000"/>
              </a:lnSpc>
              <a:spcBef>
                <a:spcPct val="20000"/>
              </a:spcBef>
              <a:buFont typeface="+mj-lt"/>
              <a:buAutoNum type="alphaUcPeriod"/>
            </a:pPr>
            <a:r>
              <a:rPr lang="en-US" sz="3200" dirty="0" smtClean="0"/>
              <a:t>many complex</a:t>
            </a:r>
          </a:p>
          <a:p>
            <a:pPr>
              <a:lnSpc>
                <a:spcPct val="100000"/>
              </a:lnSpc>
              <a:spcBef>
                <a:spcPct val="20000"/>
              </a:spcBef>
              <a:buFont typeface="+mj-lt"/>
              <a:buAutoNum type="alphaUcPeriod"/>
            </a:pPr>
            <a:r>
              <a:rPr lang="en-US" sz="3200" dirty="0" smtClean="0"/>
              <a:t>easily achievable</a:t>
            </a:r>
            <a:endParaRPr lang="en-US" sz="3200" dirty="0"/>
          </a:p>
        </p:txBody>
      </p:sp>
      <p:sp>
        <p:nvSpPr>
          <p:cNvPr id="5" name="Text Placeholder 4"/>
          <p:cNvSpPr>
            <a:spLocks noGrp="1"/>
          </p:cNvSpPr>
          <p:nvPr>
            <p:ph type="body" sz="quarter" idx="10"/>
          </p:nvPr>
        </p:nvSpPr>
        <p:spPr/>
        <p:txBody>
          <a:bodyPr/>
          <a:lstStyle/>
          <a:p>
            <a:r>
              <a:rPr lang="en-US" dirty="0" smtClean="0"/>
              <a:t>(NS3-M2U1C3S1:LQ7)</a:t>
            </a:r>
            <a:endParaRPr lang="en-US" dirty="0"/>
          </a:p>
        </p:txBody>
      </p:sp>
      <p:sp>
        <p:nvSpPr>
          <p:cNvPr id="7" name="CAI1"/>
          <p:cNvSpPr>
            <a:spLocks noChangeAspect="1"/>
          </p:cNvSpPr>
          <p:nvPr>
            <p:custDataLst>
              <p:tags r:id="rId3"/>
            </p:custDataLst>
          </p:nvPr>
        </p:nvSpPr>
        <p:spPr>
          <a:xfrm rot="10800000">
            <a:off x="444572" y="3275171"/>
            <a:ext cx="402336" cy="402336"/>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PChart"/>
          <p:cNvSpPr txBox="1">
            <a:spLocks/>
          </p:cNvSpPr>
          <p:nvPr>
            <p:custDataLst>
              <p:tags r:id="rId4"/>
            </p:custDataLst>
          </p:nvPr>
        </p:nvSpPr>
        <p:spPr>
          <a:xfrm>
            <a:off x="6858000" y="3200399"/>
            <a:ext cx="1727200" cy="2976563"/>
          </a:xfrm>
          <a:prstGeom prst="rect">
            <a:avLst/>
          </a:prstGeom>
        </p:spPr>
        <p:txBody>
          <a:bodyPr vert="horz" lIns="91440" tIns="45720" rIns="91440" bIns="45720" rtlCol="0">
            <a:norm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20000"/>
              </a:spcBef>
              <a:buNone/>
            </a:pPr>
            <a:r>
              <a:rPr lang="en-US" sz="3200" smtClean="0"/>
              <a:t>1</a:t>
            </a:r>
          </a:p>
          <a:p>
            <a:pPr algn="r">
              <a:lnSpc>
                <a:spcPct val="100000"/>
              </a:lnSpc>
              <a:spcBef>
                <a:spcPct val="20000"/>
              </a:spcBef>
              <a:buNone/>
            </a:pPr>
            <a:r>
              <a:rPr lang="en-US" sz="3200" smtClean="0"/>
              <a:t>1</a:t>
            </a:r>
          </a:p>
          <a:p>
            <a:pPr algn="r">
              <a:lnSpc>
                <a:spcPct val="100000"/>
              </a:lnSpc>
              <a:spcBef>
                <a:spcPct val="20000"/>
              </a:spcBef>
              <a:buNone/>
            </a:pPr>
            <a:r>
              <a:rPr lang="en-US" sz="3200" smtClean="0"/>
              <a:t>1</a:t>
            </a:r>
          </a:p>
          <a:p>
            <a:pPr algn="r">
              <a:lnSpc>
                <a:spcPct val="100000"/>
              </a:lnSpc>
              <a:spcBef>
                <a:spcPct val="20000"/>
              </a:spcBef>
              <a:buNone/>
            </a:pPr>
            <a:r>
              <a:rPr lang="en-US" sz="3200" smtClean="0"/>
              <a:t>1</a:t>
            </a:r>
            <a:endParaRPr lang="en-US" sz="3200" dirty="0"/>
          </a:p>
        </p:txBody>
      </p:sp>
    </p:spTree>
    <p:custDataLst>
      <p:tags r:id="rId1"/>
    </p:custDataLst>
    <p:extLst>
      <p:ext uri="{BB962C8B-B14F-4D97-AF65-F5344CB8AC3E}">
        <p14:creationId xmlns:p14="http://schemas.microsoft.com/office/powerpoint/2010/main" val="406546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rmAutofit/>
          </a:bodyPr>
          <a:lstStyle/>
          <a:p>
            <a:r>
              <a:rPr lang="en-US" dirty="0" smtClean="0"/>
              <a:t>Which of the following questions would be effective for continual self-evaluation?</a:t>
            </a:r>
            <a:r>
              <a:rPr lang="en-US" sz="3600" dirty="0" smtClean="0"/>
              <a:t/>
            </a:r>
            <a:br>
              <a:rPr lang="en-US" sz="3600" dirty="0" smtClean="0"/>
            </a:br>
            <a:r>
              <a:rPr lang="en-US" sz="2800" dirty="0" smtClean="0"/>
              <a:t>(Input all that apply, then push the ENTER button.)</a:t>
            </a:r>
            <a:endParaRPr lang="en-US" sz="2800" dirty="0"/>
          </a:p>
        </p:txBody>
      </p:sp>
      <p:sp>
        <p:nvSpPr>
          <p:cNvPr id="3" name="TPAnswers"/>
          <p:cNvSpPr>
            <a:spLocks noGrp="1"/>
          </p:cNvSpPr>
          <p:nvPr>
            <p:ph type="body" idx="1"/>
            <p:custDataLst>
              <p:tags r:id="rId2"/>
            </p:custDataLst>
          </p:nvPr>
        </p:nvSpPr>
        <p:spPr>
          <a:xfrm>
            <a:off x="762000" y="3011715"/>
            <a:ext cx="7753350" cy="2976563"/>
          </a:xfrm>
        </p:spPr>
        <p:txBody>
          <a:bodyPr>
            <a:noAutofit/>
          </a:bodyPr>
          <a:lstStyle/>
          <a:p>
            <a:pPr>
              <a:lnSpc>
                <a:spcPct val="100000"/>
              </a:lnSpc>
              <a:spcBef>
                <a:spcPct val="20000"/>
              </a:spcBef>
              <a:buFont typeface="+mj-lt"/>
              <a:buAutoNum type="alphaUcPeriod"/>
            </a:pPr>
            <a:r>
              <a:rPr lang="en-US" sz="3200" dirty="0" smtClean="0"/>
              <a:t>How well am I progressing toward my goal?</a:t>
            </a:r>
          </a:p>
          <a:p>
            <a:pPr>
              <a:lnSpc>
                <a:spcPct val="100000"/>
              </a:lnSpc>
              <a:spcBef>
                <a:spcPct val="20000"/>
              </a:spcBef>
              <a:buFont typeface="+mj-lt"/>
              <a:buAutoNum type="alphaUcPeriod"/>
            </a:pPr>
            <a:r>
              <a:rPr lang="en-US" sz="3200" dirty="0" smtClean="0"/>
              <a:t>How are my peers progressing?</a:t>
            </a:r>
          </a:p>
          <a:p>
            <a:pPr>
              <a:lnSpc>
                <a:spcPct val="100000"/>
              </a:lnSpc>
              <a:spcBef>
                <a:spcPct val="20000"/>
              </a:spcBef>
              <a:buFont typeface="+mj-lt"/>
              <a:buAutoNum type="alphaUcPeriod"/>
            </a:pPr>
            <a:r>
              <a:rPr lang="en-US" sz="3200" dirty="0" smtClean="0"/>
              <a:t>Am I off track?</a:t>
            </a:r>
          </a:p>
          <a:p>
            <a:pPr>
              <a:lnSpc>
                <a:spcPct val="100000"/>
              </a:lnSpc>
              <a:spcBef>
                <a:spcPct val="20000"/>
              </a:spcBef>
              <a:buFont typeface="+mj-lt"/>
              <a:buAutoNum type="alphaUcPeriod"/>
            </a:pPr>
            <a:r>
              <a:rPr lang="en-US" sz="3200" dirty="0" smtClean="0"/>
              <a:t>Do I need to take action to get back on track?</a:t>
            </a:r>
            <a:endParaRPr lang="en-US" sz="3200" dirty="0"/>
          </a:p>
        </p:txBody>
      </p:sp>
      <p:sp>
        <p:nvSpPr>
          <p:cNvPr id="5" name="Text Placeholder 4"/>
          <p:cNvSpPr>
            <a:spLocks noGrp="1"/>
          </p:cNvSpPr>
          <p:nvPr>
            <p:ph type="body" sz="quarter" idx="10"/>
          </p:nvPr>
        </p:nvSpPr>
        <p:spPr/>
        <p:txBody>
          <a:bodyPr/>
          <a:lstStyle/>
          <a:p>
            <a:r>
              <a:rPr lang="en-US" dirty="0" smtClean="0"/>
              <a:t>(NS3-M2U1C3S1:LQ8)</a:t>
            </a:r>
            <a:endParaRPr lang="en-US" dirty="0"/>
          </a:p>
        </p:txBody>
      </p:sp>
      <p:sp>
        <p:nvSpPr>
          <p:cNvPr id="7" name="CAI1"/>
          <p:cNvSpPr>
            <a:spLocks noChangeAspect="1"/>
          </p:cNvSpPr>
          <p:nvPr>
            <p:custDataLst>
              <p:tags r:id="rId3"/>
            </p:custDataLst>
          </p:nvPr>
        </p:nvSpPr>
        <p:spPr>
          <a:xfrm rot="10800000">
            <a:off x="434412" y="3066637"/>
            <a:ext cx="402336" cy="402336"/>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AI2"/>
          <p:cNvSpPr>
            <a:spLocks noChangeAspect="1"/>
          </p:cNvSpPr>
          <p:nvPr>
            <p:custDataLst>
              <p:tags r:id="rId4"/>
            </p:custDataLst>
          </p:nvPr>
        </p:nvSpPr>
        <p:spPr>
          <a:xfrm rot="10800000">
            <a:off x="359664" y="5357914"/>
            <a:ext cx="402336" cy="402336"/>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CAI3"/>
          <p:cNvSpPr>
            <a:spLocks noChangeAspect="1"/>
          </p:cNvSpPr>
          <p:nvPr>
            <p:custDataLst>
              <p:tags r:id="rId5"/>
            </p:custDataLst>
          </p:nvPr>
        </p:nvSpPr>
        <p:spPr>
          <a:xfrm rot="10800000">
            <a:off x="434412" y="4727550"/>
            <a:ext cx="402336" cy="402336"/>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PChart"/>
          <p:cNvSpPr txBox="1">
            <a:spLocks/>
          </p:cNvSpPr>
          <p:nvPr>
            <p:custDataLst>
              <p:tags r:id="rId6"/>
            </p:custDataLst>
          </p:nvPr>
        </p:nvSpPr>
        <p:spPr>
          <a:xfrm>
            <a:off x="6858000" y="3011715"/>
            <a:ext cx="1727200" cy="2976563"/>
          </a:xfrm>
          <a:prstGeom prst="rect">
            <a:avLst/>
          </a:prstGeom>
        </p:spPr>
        <p:txBody>
          <a:bodyPr vert="horz" lIns="91440" tIns="45720" rIns="91440" bIns="45720" rtlCol="0">
            <a:no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20000"/>
              </a:spcBef>
              <a:buNone/>
            </a:pPr>
            <a:r>
              <a:rPr lang="en-US" sz="3200" smtClean="0"/>
              <a:t>1</a:t>
            </a:r>
            <a:br>
              <a:rPr lang="en-US" sz="3200" smtClean="0"/>
            </a:br>
            <a:endParaRPr lang="en-US" sz="3200" smtClean="0"/>
          </a:p>
          <a:p>
            <a:pPr algn="r">
              <a:lnSpc>
                <a:spcPct val="100000"/>
              </a:lnSpc>
              <a:spcBef>
                <a:spcPct val="20000"/>
              </a:spcBef>
              <a:buNone/>
            </a:pPr>
            <a:r>
              <a:rPr lang="en-US" sz="3200" smtClean="0"/>
              <a:t>1</a:t>
            </a:r>
          </a:p>
          <a:p>
            <a:pPr algn="r">
              <a:lnSpc>
                <a:spcPct val="100000"/>
              </a:lnSpc>
              <a:spcBef>
                <a:spcPct val="20000"/>
              </a:spcBef>
              <a:buNone/>
            </a:pPr>
            <a:r>
              <a:rPr lang="en-US" sz="3200" smtClean="0"/>
              <a:t>1</a:t>
            </a:r>
          </a:p>
          <a:p>
            <a:pPr algn="r">
              <a:lnSpc>
                <a:spcPct val="100000"/>
              </a:lnSpc>
              <a:spcBef>
                <a:spcPct val="20000"/>
              </a:spcBef>
              <a:buNone/>
            </a:pPr>
            <a:r>
              <a:rPr lang="en-US" sz="3200" smtClean="0"/>
              <a:t>1</a:t>
            </a:r>
            <a:br>
              <a:rPr lang="en-US" sz="3200" smtClean="0"/>
            </a:br>
            <a:endParaRPr lang="en-US" sz="3200" dirty="0"/>
          </a:p>
        </p:txBody>
      </p:sp>
    </p:spTree>
    <p:custDataLst>
      <p:tags r:id="rId1"/>
    </p:custDataLst>
    <p:extLst>
      <p:ext uri="{BB962C8B-B14F-4D97-AF65-F5344CB8AC3E}">
        <p14:creationId xmlns:p14="http://schemas.microsoft.com/office/powerpoint/2010/main" val="250224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920" y="1783080"/>
            <a:ext cx="6644640" cy="486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81533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LeaderBoardTitle"/>
          <p:cNvSpPr>
            <a:spLocks noGrp="1"/>
          </p:cNvSpPr>
          <p:nvPr>
            <p:ph type="title"/>
          </p:nvPr>
        </p:nvSpPr>
        <p:spPr>
          <a:xfrm>
            <a:off x="219808" y="67408"/>
            <a:ext cx="7886700" cy="1325563"/>
          </a:xfrm>
        </p:spPr>
        <p:txBody>
          <a:bodyPr/>
          <a:lstStyle/>
          <a:p>
            <a:r>
              <a:rPr lang="en-US" dirty="0" smtClean="0"/>
              <a:t>Leaderboard</a:t>
            </a:r>
            <a:endParaRPr lang="en-US" dirty="0"/>
          </a:p>
        </p:txBody>
      </p:sp>
      <p:graphicFrame>
        <p:nvGraphicFramePr>
          <p:cNvPr id="4" name="TPLeaderBoardTable"/>
          <p:cNvGraphicFramePr>
            <a:graphicFrameLocks noGrp="1"/>
          </p:cNvGraphicFramePr>
          <p:nvPr>
            <p:extLst>
              <p:ext uri="{D42A27DB-BD31-4B8C-83A1-F6EECF244321}">
                <p14:modId xmlns:p14="http://schemas.microsoft.com/office/powerpoint/2010/main" val="2885063677"/>
              </p:ext>
            </p:extLst>
          </p:nvPr>
        </p:nvGraphicFramePr>
        <p:xfrm>
          <a:off x="127000" y="1333500"/>
          <a:ext cx="8890000" cy="5029200"/>
        </p:xfrm>
        <a:graphic>
          <a:graphicData uri="http://schemas.openxmlformats.org/drawingml/2006/table">
            <a:tbl>
              <a:tblPr firstRow="1" bandRow="1">
                <a:tableStyleId>{7DF18680-E054-41AD-8BC1-D1AEF772440D}</a:tableStyleId>
              </a:tblPr>
              <a:tblGrid>
                <a:gridCol w="1397000"/>
                <a:gridCol w="3048000"/>
                <a:gridCol w="1397000"/>
                <a:gridCol w="3048000"/>
              </a:tblGrid>
              <a:tr h="317500">
                <a:tc>
                  <a:txBody>
                    <a:bodyPr/>
                    <a:lstStyle/>
                    <a:p>
                      <a:pPr algn="l"/>
                      <a:r>
                        <a:rPr lang="en-US" sz="2400" dirty="0" smtClean="0"/>
                        <a:t>Points</a:t>
                      </a:r>
                      <a:endParaRPr lang="en-US" sz="2400" b="1" dirty="0">
                        <a:solidFill>
                          <a:srgbClr val="000000"/>
                        </a:solidFill>
                      </a:endParaRPr>
                    </a:p>
                  </a:txBody>
                  <a:tcPr/>
                </a:tc>
                <a:tc>
                  <a:txBody>
                    <a:bodyPr/>
                    <a:lstStyle/>
                    <a:p>
                      <a:pPr algn="l"/>
                      <a:r>
                        <a:rPr lang="en-US" sz="2400" smtClean="0"/>
                        <a:t>Participant</a:t>
                      </a:r>
                      <a:endParaRPr lang="en-US" sz="2400" b="1">
                        <a:solidFill>
                          <a:srgbClr val="000000"/>
                        </a:solidFill>
                      </a:endParaRPr>
                    </a:p>
                  </a:txBody>
                  <a:tcPr/>
                </a:tc>
                <a:tc>
                  <a:txBody>
                    <a:bodyPr/>
                    <a:lstStyle/>
                    <a:p>
                      <a:pPr algn="l"/>
                      <a:r>
                        <a:rPr lang="en-US" sz="2400" smtClean="0"/>
                        <a:t>Points</a:t>
                      </a:r>
                      <a:endParaRPr lang="en-US" sz="2400" b="1">
                        <a:solidFill>
                          <a:srgbClr val="000000"/>
                        </a:solidFill>
                      </a:endParaRPr>
                    </a:p>
                  </a:txBody>
                  <a:tcPr/>
                </a:tc>
                <a:tc>
                  <a:txBody>
                    <a:bodyPr/>
                    <a:lstStyle/>
                    <a:p>
                      <a:pPr algn="l"/>
                      <a:r>
                        <a:rPr lang="en-US" sz="2400" smtClean="0"/>
                        <a:t>Participant</a:t>
                      </a:r>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dirty="0">
                        <a:solidFill>
                          <a:srgbClr val="000000"/>
                        </a:solidFill>
                      </a:endParaRPr>
                    </a:p>
                  </a:txBody>
                  <a:tcPr/>
                </a:tc>
              </a:tr>
            </a:tbl>
          </a:graphicData>
        </a:graphic>
      </p:graphicFrame>
      <p:sp>
        <p:nvSpPr>
          <p:cNvPr id="6" name="Rectangle 5"/>
          <p:cNvSpPr/>
          <p:nvPr/>
        </p:nvSpPr>
        <p:spPr>
          <a:xfrm>
            <a:off x="8100527" y="252446"/>
            <a:ext cx="859531" cy="954107"/>
          </a:xfrm>
          <a:prstGeom prst="rect">
            <a:avLst/>
          </a:prstGeom>
        </p:spPr>
        <p:txBody>
          <a:bodyPr wrap="none">
            <a:spAutoFit/>
          </a:bodyPr>
          <a:lstStyle/>
          <a:p>
            <a:pPr algn="ctr" eaLnBrk="0" fontAlgn="base" hangingPunct="0">
              <a:spcBef>
                <a:spcPct val="0"/>
              </a:spcBef>
              <a:spcAft>
                <a:spcPct val="0"/>
              </a:spcAft>
            </a:pPr>
            <a:r>
              <a:rPr lang="en-US" sz="2800" b="1" i="1" dirty="0" smtClean="0">
                <a:solidFill>
                  <a:prstClr val="white"/>
                </a:solidFill>
                <a:effectLst>
                  <a:outerShdw blurRad="38100" dist="38100" dir="2700000" algn="tl">
                    <a:srgbClr val="000000">
                      <a:alpha val="43137"/>
                    </a:srgbClr>
                  </a:outerShdw>
                </a:effectLst>
                <a:latin typeface="Calibri Light"/>
              </a:rPr>
              <a:t>Last</a:t>
            </a:r>
          </a:p>
          <a:p>
            <a:pPr algn="ctr" eaLnBrk="0" fontAlgn="base" hangingPunct="0">
              <a:spcBef>
                <a:spcPct val="0"/>
              </a:spcBef>
              <a:spcAft>
                <a:spcPct val="0"/>
              </a:spcAft>
            </a:pPr>
            <a:r>
              <a:rPr lang="en-US" sz="2800" b="1" i="1" dirty="0" smtClean="0">
                <a:solidFill>
                  <a:prstClr val="white"/>
                </a:solidFill>
                <a:effectLst>
                  <a:outerShdw blurRad="38100" dist="38100" dir="2700000" algn="tl">
                    <a:srgbClr val="000000">
                      <a:alpha val="43137"/>
                    </a:srgbClr>
                  </a:outerShdw>
                </a:effectLst>
                <a:latin typeface="Calibri Light"/>
              </a:rPr>
              <a:t>Slide</a:t>
            </a:r>
            <a:endParaRPr lang="en-US" sz="2800" b="1" i="1" dirty="0">
              <a:solidFill>
                <a:prstClr val="white"/>
              </a:solidFill>
              <a:effectLst>
                <a:outerShdw blurRad="38100" dist="38100" dir="2700000" algn="tl">
                  <a:srgbClr val="000000">
                    <a:alpha val="43137"/>
                  </a:srgbClr>
                </a:outerShdw>
              </a:effectLst>
              <a:latin typeface="Calibri Light"/>
            </a:endParaRPr>
          </a:p>
        </p:txBody>
      </p:sp>
      <p:sp>
        <p:nvSpPr>
          <p:cNvPr id="7" name="Action Button: Return 6">
            <a:hlinkClick r:id="" action="ppaction://hlinkshowjump?jump=lastslideviewed" highlightClick="1"/>
          </p:cNvPr>
          <p:cNvSpPr/>
          <p:nvPr/>
        </p:nvSpPr>
        <p:spPr>
          <a:xfrm rot="16200000">
            <a:off x="7332243" y="403643"/>
            <a:ext cx="685800" cy="651714"/>
          </a:xfrm>
          <a:prstGeom prst="actionButtonReturn">
            <a:avLst/>
          </a:prstGeom>
        </p:spPr>
        <p:style>
          <a:lnRef idx="3">
            <a:schemeClr val="lt1"/>
          </a:lnRef>
          <a:fillRef idx="1">
            <a:schemeClr val="accent5"/>
          </a:fillRef>
          <a:effectRef idx="1">
            <a:schemeClr val="accent5"/>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Tree>
    <p:custDataLst>
      <p:tags r:id="rId1"/>
    </p:custDataLst>
    <p:extLst>
      <p:ext uri="{BB962C8B-B14F-4D97-AF65-F5344CB8AC3E}">
        <p14:creationId xmlns:p14="http://schemas.microsoft.com/office/powerpoint/2010/main" val="1326972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PLeaderBoardTable"/>
          <p:cNvGraphicFramePr>
            <a:graphicFrameLocks noGrp="1"/>
          </p:cNvGraphicFramePr>
          <p:nvPr>
            <p:extLst>
              <p:ext uri="{D42A27DB-BD31-4B8C-83A1-F6EECF244321}">
                <p14:modId xmlns:p14="http://schemas.microsoft.com/office/powerpoint/2010/main" val="4090286206"/>
              </p:ext>
            </p:extLst>
          </p:nvPr>
        </p:nvGraphicFramePr>
        <p:xfrm>
          <a:off x="127000" y="1333500"/>
          <a:ext cx="8890000" cy="5029200"/>
        </p:xfrm>
        <a:graphic>
          <a:graphicData uri="http://schemas.openxmlformats.org/drawingml/2006/table">
            <a:tbl>
              <a:tblPr firstRow="1" bandRow="1">
                <a:tableStyleId>{7DF18680-E054-41AD-8BC1-D1AEF772440D}</a:tableStyleId>
              </a:tblPr>
              <a:tblGrid>
                <a:gridCol w="1397000"/>
                <a:gridCol w="3048000"/>
                <a:gridCol w="1397000"/>
                <a:gridCol w="3048000"/>
              </a:tblGrid>
              <a:tr h="317500">
                <a:tc>
                  <a:txBody>
                    <a:bodyPr/>
                    <a:lstStyle/>
                    <a:p>
                      <a:pPr algn="l"/>
                      <a:r>
                        <a:rPr lang="en-US" sz="2400" dirty="0" smtClean="0"/>
                        <a:t>Points</a:t>
                      </a:r>
                      <a:endParaRPr lang="en-US" sz="2400" b="1" dirty="0">
                        <a:solidFill>
                          <a:srgbClr val="000000"/>
                        </a:solidFill>
                      </a:endParaRPr>
                    </a:p>
                  </a:txBody>
                  <a:tcPr/>
                </a:tc>
                <a:tc>
                  <a:txBody>
                    <a:bodyPr/>
                    <a:lstStyle/>
                    <a:p>
                      <a:pPr algn="l"/>
                      <a:r>
                        <a:rPr lang="en-US" sz="2400" dirty="0" smtClean="0"/>
                        <a:t>Team</a:t>
                      </a:r>
                      <a:endParaRPr lang="en-US" sz="2400" b="1" dirty="0">
                        <a:solidFill>
                          <a:srgbClr val="000000"/>
                        </a:solidFill>
                      </a:endParaRPr>
                    </a:p>
                  </a:txBody>
                  <a:tcPr/>
                </a:tc>
                <a:tc>
                  <a:txBody>
                    <a:bodyPr/>
                    <a:lstStyle/>
                    <a:p>
                      <a:pPr algn="l"/>
                      <a:r>
                        <a:rPr lang="en-US" sz="2400" smtClean="0"/>
                        <a:t>Points</a:t>
                      </a:r>
                      <a:endParaRPr lang="en-US" sz="2400" b="1">
                        <a:solidFill>
                          <a:srgbClr val="000000"/>
                        </a:solidFill>
                      </a:endParaRPr>
                    </a:p>
                  </a:txBody>
                  <a:tcPr/>
                </a:tc>
                <a:tc>
                  <a:txBody>
                    <a:bodyPr/>
                    <a:lstStyle/>
                    <a:p>
                      <a:pPr algn="l"/>
                      <a:r>
                        <a:rPr lang="en-US" sz="2400" smtClean="0"/>
                        <a:t>Team</a:t>
                      </a:r>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dirty="0">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dirty="0">
                        <a:solidFill>
                          <a:srgbClr val="000000"/>
                        </a:solidFill>
                      </a:endParaRPr>
                    </a:p>
                  </a:txBody>
                  <a:tcPr/>
                </a:tc>
              </a:tr>
            </a:tbl>
          </a:graphicData>
        </a:graphic>
      </p:graphicFrame>
      <p:sp>
        <p:nvSpPr>
          <p:cNvPr id="5" name="Rectangle 4"/>
          <p:cNvSpPr/>
          <p:nvPr/>
        </p:nvSpPr>
        <p:spPr>
          <a:xfrm>
            <a:off x="8100527" y="252446"/>
            <a:ext cx="859531" cy="954107"/>
          </a:xfrm>
          <a:prstGeom prst="rect">
            <a:avLst/>
          </a:prstGeom>
        </p:spPr>
        <p:txBody>
          <a:bodyPr wrap="none">
            <a:spAutoFit/>
          </a:bodyPr>
          <a:lstStyle/>
          <a:p>
            <a:pPr algn="ctr" eaLnBrk="0" fontAlgn="base" hangingPunct="0">
              <a:spcBef>
                <a:spcPct val="0"/>
              </a:spcBef>
              <a:spcAft>
                <a:spcPct val="0"/>
              </a:spcAft>
            </a:pPr>
            <a:r>
              <a:rPr lang="en-US" sz="2800" b="1" i="1" dirty="0" smtClean="0">
                <a:solidFill>
                  <a:prstClr val="white"/>
                </a:solidFill>
                <a:effectLst>
                  <a:outerShdw blurRad="38100" dist="38100" dir="2700000" algn="tl">
                    <a:srgbClr val="000000">
                      <a:alpha val="43137"/>
                    </a:srgbClr>
                  </a:outerShdw>
                </a:effectLst>
                <a:latin typeface="Calibri Light"/>
              </a:rPr>
              <a:t>Last</a:t>
            </a:r>
          </a:p>
          <a:p>
            <a:pPr algn="ctr" eaLnBrk="0" fontAlgn="base" hangingPunct="0">
              <a:spcBef>
                <a:spcPct val="0"/>
              </a:spcBef>
              <a:spcAft>
                <a:spcPct val="0"/>
              </a:spcAft>
            </a:pPr>
            <a:r>
              <a:rPr lang="en-US" sz="2800" b="1" i="1" dirty="0" smtClean="0">
                <a:solidFill>
                  <a:prstClr val="white"/>
                </a:solidFill>
                <a:effectLst>
                  <a:outerShdw blurRad="38100" dist="38100" dir="2700000" algn="tl">
                    <a:srgbClr val="000000">
                      <a:alpha val="43137"/>
                    </a:srgbClr>
                  </a:outerShdw>
                </a:effectLst>
                <a:latin typeface="Calibri Light"/>
              </a:rPr>
              <a:t>Slide</a:t>
            </a:r>
            <a:endParaRPr lang="en-US" sz="2800" b="1" i="1" dirty="0">
              <a:solidFill>
                <a:prstClr val="white"/>
              </a:solidFill>
              <a:effectLst>
                <a:outerShdw blurRad="38100" dist="38100" dir="2700000" algn="tl">
                  <a:srgbClr val="000000">
                    <a:alpha val="43137"/>
                  </a:srgbClr>
                </a:outerShdw>
              </a:effectLst>
              <a:latin typeface="Calibri Light"/>
            </a:endParaRPr>
          </a:p>
        </p:txBody>
      </p:sp>
      <p:sp>
        <p:nvSpPr>
          <p:cNvPr id="6" name="Action Button: Return 5">
            <a:hlinkClick r:id="" action="ppaction://hlinkshowjump?jump=lastslideviewed" highlightClick="1"/>
          </p:cNvPr>
          <p:cNvSpPr/>
          <p:nvPr/>
        </p:nvSpPr>
        <p:spPr>
          <a:xfrm rot="16200000">
            <a:off x="7332243" y="403643"/>
            <a:ext cx="685800" cy="651714"/>
          </a:xfrm>
          <a:prstGeom prst="actionButtonReturn">
            <a:avLst/>
          </a:prstGeom>
        </p:spPr>
        <p:style>
          <a:lnRef idx="3">
            <a:schemeClr val="lt1"/>
          </a:lnRef>
          <a:fillRef idx="1">
            <a:schemeClr val="accent5"/>
          </a:fillRef>
          <a:effectRef idx="1">
            <a:schemeClr val="accent5"/>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7" name="TPLeaderBoardTitle"/>
          <p:cNvSpPr txBox="1">
            <a:spLocks/>
          </p:cNvSpPr>
          <p:nvPr/>
        </p:nvSpPr>
        <p:spPr>
          <a:xfrm>
            <a:off x="213827" y="264367"/>
            <a:ext cx="7886700" cy="930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ln w="3175">
                  <a:solidFill>
                    <a:schemeClr val="tx1"/>
                  </a:solidFill>
                </a:ln>
                <a:solidFill>
                  <a:schemeClr val="bg1"/>
                </a:solidFill>
                <a:effectLst>
                  <a:outerShdw blurRad="38100" dist="38100" dir="2700000" algn="tl">
                    <a:srgbClr val="000000">
                      <a:alpha val="43137"/>
                    </a:srgbClr>
                  </a:outerShdw>
                </a:effectLst>
                <a:latin typeface="+mn-lt"/>
                <a:ea typeface="+mj-ea"/>
                <a:cs typeface="+mj-cs"/>
              </a:defRPr>
            </a:lvl1pPr>
          </a:lstStyle>
          <a:p>
            <a:r>
              <a:rPr lang="en-US" dirty="0" smtClean="0">
                <a:ln w="3175">
                  <a:solidFill>
                    <a:prstClr val="black"/>
                  </a:solidFill>
                </a:ln>
                <a:solidFill>
                  <a:prstClr val="white"/>
                </a:solidFill>
              </a:rPr>
              <a:t>Team Scores</a:t>
            </a:r>
            <a:endParaRPr lang="en-US" dirty="0">
              <a:ln w="3175">
                <a:solidFill>
                  <a:prstClr val="black"/>
                </a:solidFill>
              </a:ln>
              <a:solidFill>
                <a:prstClr val="white"/>
              </a:solidFill>
            </a:endParaRPr>
          </a:p>
        </p:txBody>
      </p:sp>
    </p:spTree>
    <p:custDataLst>
      <p:tags r:id="rId1"/>
    </p:custDataLst>
    <p:extLst>
      <p:ext uri="{BB962C8B-B14F-4D97-AF65-F5344CB8AC3E}">
        <p14:creationId xmlns:p14="http://schemas.microsoft.com/office/powerpoint/2010/main" val="955538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PLeaderBoardTable"/>
          <p:cNvGraphicFramePr>
            <a:graphicFrameLocks noGrp="1"/>
          </p:cNvGraphicFramePr>
          <p:nvPr>
            <p:extLst>
              <p:ext uri="{D42A27DB-BD31-4B8C-83A1-F6EECF244321}">
                <p14:modId xmlns:p14="http://schemas.microsoft.com/office/powerpoint/2010/main" val="3958024396"/>
              </p:ext>
            </p:extLst>
          </p:nvPr>
        </p:nvGraphicFramePr>
        <p:xfrm>
          <a:off x="127000" y="1333500"/>
          <a:ext cx="8890000" cy="5029200"/>
        </p:xfrm>
        <a:graphic>
          <a:graphicData uri="http://schemas.openxmlformats.org/drawingml/2006/table">
            <a:tbl>
              <a:tblPr firstRow="1" bandRow="1">
                <a:tableStyleId>{7DF18680-E054-41AD-8BC1-D1AEF772440D}</a:tableStyleId>
              </a:tblPr>
              <a:tblGrid>
                <a:gridCol w="1270000"/>
                <a:gridCol w="3810000"/>
                <a:gridCol w="3810000"/>
              </a:tblGrid>
              <a:tr h="317500">
                <a:tc>
                  <a:txBody>
                    <a:bodyPr/>
                    <a:lstStyle/>
                    <a:p>
                      <a:pPr algn="l"/>
                      <a:r>
                        <a:rPr lang="en-US" sz="2400" dirty="0" smtClean="0"/>
                        <a:t>Points</a:t>
                      </a:r>
                      <a:endParaRPr lang="en-US" sz="2400" b="1" dirty="0">
                        <a:solidFill>
                          <a:srgbClr val="000000"/>
                        </a:solidFill>
                      </a:endParaRPr>
                    </a:p>
                  </a:txBody>
                  <a:tcPr/>
                </a:tc>
                <a:tc>
                  <a:txBody>
                    <a:bodyPr/>
                    <a:lstStyle/>
                    <a:p>
                      <a:pPr algn="l"/>
                      <a:r>
                        <a:rPr lang="en-US" sz="2400" smtClean="0"/>
                        <a:t>Team</a:t>
                      </a:r>
                      <a:endParaRPr lang="en-US" sz="2400" b="1">
                        <a:solidFill>
                          <a:srgbClr val="000000"/>
                        </a:solidFill>
                      </a:endParaRPr>
                    </a:p>
                  </a:txBody>
                  <a:tcPr/>
                </a:tc>
                <a:tc>
                  <a:txBody>
                    <a:bodyPr/>
                    <a:lstStyle/>
                    <a:p>
                      <a:pPr algn="l"/>
                      <a:r>
                        <a:rPr lang="en-US" sz="2400" dirty="0" smtClean="0"/>
                        <a:t>Participant</a:t>
                      </a:r>
                      <a:endParaRPr lang="en-US" sz="2400" b="1" dirty="0">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dirty="0">
                        <a:solidFill>
                          <a:srgbClr val="000000"/>
                        </a:solidFill>
                      </a:endParaRPr>
                    </a:p>
                  </a:txBody>
                  <a:tcPr/>
                </a:tc>
              </a:tr>
            </a:tbl>
          </a:graphicData>
        </a:graphic>
      </p:graphicFrame>
      <p:sp>
        <p:nvSpPr>
          <p:cNvPr id="5" name="Rectangle 4"/>
          <p:cNvSpPr/>
          <p:nvPr/>
        </p:nvSpPr>
        <p:spPr>
          <a:xfrm>
            <a:off x="8100527" y="252446"/>
            <a:ext cx="859531" cy="954107"/>
          </a:xfrm>
          <a:prstGeom prst="rect">
            <a:avLst/>
          </a:prstGeom>
        </p:spPr>
        <p:txBody>
          <a:bodyPr wrap="none">
            <a:spAutoFit/>
          </a:bodyPr>
          <a:lstStyle/>
          <a:p>
            <a:pPr algn="ctr" eaLnBrk="0" fontAlgn="base" hangingPunct="0">
              <a:spcBef>
                <a:spcPct val="0"/>
              </a:spcBef>
              <a:spcAft>
                <a:spcPct val="0"/>
              </a:spcAft>
            </a:pPr>
            <a:r>
              <a:rPr lang="en-US" sz="2800" b="1" i="1" dirty="0" smtClean="0">
                <a:solidFill>
                  <a:prstClr val="white"/>
                </a:solidFill>
                <a:effectLst>
                  <a:outerShdw blurRad="38100" dist="38100" dir="2700000" algn="tl">
                    <a:srgbClr val="000000">
                      <a:alpha val="43137"/>
                    </a:srgbClr>
                  </a:outerShdw>
                </a:effectLst>
                <a:latin typeface="Calibri Light"/>
              </a:rPr>
              <a:t>Last</a:t>
            </a:r>
          </a:p>
          <a:p>
            <a:pPr algn="ctr" eaLnBrk="0" fontAlgn="base" hangingPunct="0">
              <a:spcBef>
                <a:spcPct val="0"/>
              </a:spcBef>
              <a:spcAft>
                <a:spcPct val="0"/>
              </a:spcAft>
            </a:pPr>
            <a:r>
              <a:rPr lang="en-US" sz="2800" b="1" i="1" dirty="0" smtClean="0">
                <a:solidFill>
                  <a:prstClr val="white"/>
                </a:solidFill>
                <a:effectLst>
                  <a:outerShdw blurRad="38100" dist="38100" dir="2700000" algn="tl">
                    <a:srgbClr val="000000">
                      <a:alpha val="43137"/>
                    </a:srgbClr>
                  </a:outerShdw>
                </a:effectLst>
                <a:latin typeface="Calibri Light"/>
              </a:rPr>
              <a:t>Slide</a:t>
            </a:r>
            <a:endParaRPr lang="en-US" sz="2800" b="1" i="1" dirty="0">
              <a:solidFill>
                <a:prstClr val="white"/>
              </a:solidFill>
              <a:effectLst>
                <a:outerShdw blurRad="38100" dist="38100" dir="2700000" algn="tl">
                  <a:srgbClr val="000000">
                    <a:alpha val="43137"/>
                  </a:srgbClr>
                </a:outerShdw>
              </a:effectLst>
              <a:latin typeface="Calibri Light"/>
            </a:endParaRPr>
          </a:p>
        </p:txBody>
      </p:sp>
      <p:sp>
        <p:nvSpPr>
          <p:cNvPr id="6" name="Action Button: Return 5">
            <a:hlinkClick r:id="" action="ppaction://hlinkshowjump?jump=lastslideviewed" highlightClick="1"/>
          </p:cNvPr>
          <p:cNvSpPr/>
          <p:nvPr/>
        </p:nvSpPr>
        <p:spPr>
          <a:xfrm rot="16200000">
            <a:off x="7332243" y="403643"/>
            <a:ext cx="685800" cy="651714"/>
          </a:xfrm>
          <a:prstGeom prst="actionButtonReturn">
            <a:avLst/>
          </a:prstGeom>
        </p:spPr>
        <p:style>
          <a:lnRef idx="3">
            <a:schemeClr val="lt1"/>
          </a:lnRef>
          <a:fillRef idx="1">
            <a:schemeClr val="accent5"/>
          </a:fillRef>
          <a:effectRef idx="1">
            <a:schemeClr val="accent5"/>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7" name="TPLeaderBoardTitle"/>
          <p:cNvSpPr>
            <a:spLocks noGrp="1"/>
          </p:cNvSpPr>
          <p:nvPr>
            <p:ph type="title"/>
          </p:nvPr>
        </p:nvSpPr>
        <p:spPr>
          <a:xfrm>
            <a:off x="213827" y="264367"/>
            <a:ext cx="7886700" cy="930275"/>
          </a:xfrm>
        </p:spPr>
        <p:txBody>
          <a:bodyPr/>
          <a:lstStyle/>
          <a:p>
            <a:r>
              <a:rPr lang="en-US" dirty="0" smtClean="0"/>
              <a:t>Team MVP</a:t>
            </a:r>
            <a:endParaRPr lang="en-US" dirty="0"/>
          </a:p>
        </p:txBody>
      </p:sp>
    </p:spTree>
    <p:custDataLst>
      <p:tags r:id="rId1"/>
    </p:custDataLst>
    <p:extLst>
      <p:ext uri="{BB962C8B-B14F-4D97-AF65-F5344CB8AC3E}">
        <p14:creationId xmlns:p14="http://schemas.microsoft.com/office/powerpoint/2010/main" val="2857737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PChart"/>
          <p:cNvGraphicFramePr/>
          <p:nvPr>
            <p:custDataLst>
              <p:tags r:id="rId2"/>
            </p:custDataLst>
            <p:extLst>
              <p:ext uri="{D42A27DB-BD31-4B8C-83A1-F6EECF244321}">
                <p14:modId xmlns:p14="http://schemas.microsoft.com/office/powerpoint/2010/main" val="1461849775"/>
              </p:ext>
            </p:extLst>
          </p:nvPr>
        </p:nvGraphicFramePr>
        <p:xfrm>
          <a:off x="4102100" y="1600201"/>
          <a:ext cx="4572000" cy="5143500"/>
        </p:xfrm>
        <a:graphic>
          <a:graphicData uri="http://schemas.openxmlformats.org/drawingml/2006/chart">
            <c:chart xmlns:c="http://schemas.openxmlformats.org/drawingml/2006/chart" xmlns:r="http://schemas.openxmlformats.org/officeDocument/2006/relationships" r:id="rId5"/>
          </a:graphicData>
        </a:graphic>
      </p:graphicFrame>
      <p:sp>
        <p:nvSpPr>
          <p:cNvPr id="2" name="TPQuestion"/>
          <p:cNvSpPr>
            <a:spLocks noGrp="1"/>
          </p:cNvSpPr>
          <p:nvPr>
            <p:ph type="title"/>
          </p:nvPr>
        </p:nvSpPr>
        <p:spPr>
          <a:xfrm>
            <a:off x="457200" y="274638"/>
            <a:ext cx="7886700" cy="1325563"/>
          </a:xfrm>
        </p:spPr>
        <p:txBody>
          <a:bodyPr/>
          <a:lstStyle/>
          <a:p>
            <a:r>
              <a:rPr lang="en-US" dirty="0" smtClean="0"/>
              <a:t>Team Assignment</a:t>
            </a:r>
            <a:endParaRPr lang="en-US" dirty="0"/>
          </a:p>
        </p:txBody>
      </p:sp>
      <p:sp>
        <p:nvSpPr>
          <p:cNvPr id="3" name="TPAnswers"/>
          <p:cNvSpPr>
            <a:spLocks noGrp="1"/>
          </p:cNvSpPr>
          <p:nvPr>
            <p:ph type="body" idx="1"/>
            <p:custDataLst>
              <p:tags r:id="rId3"/>
            </p:custDataLst>
          </p:nvPr>
        </p:nvSpPr>
        <p:spPr>
          <a:xfrm>
            <a:off x="717550" y="1752599"/>
            <a:ext cx="4387850" cy="4198937"/>
          </a:xfrm>
        </p:spPr>
        <p:txBody>
          <a:bodyPr>
            <a:normAutofit/>
          </a:bodyPr>
          <a:lstStyle/>
          <a:p>
            <a:pPr>
              <a:lnSpc>
                <a:spcPct val="150000"/>
              </a:lnSpc>
              <a:spcBef>
                <a:spcPct val="20000"/>
              </a:spcBef>
              <a:buFont typeface="+mj-lt"/>
              <a:buAutoNum type="alphaUcPeriod"/>
            </a:pPr>
            <a:r>
              <a:rPr lang="en-US" sz="3200" dirty="0" smtClean="0"/>
              <a:t>Alpha</a:t>
            </a:r>
          </a:p>
          <a:p>
            <a:pPr>
              <a:lnSpc>
                <a:spcPct val="150000"/>
              </a:lnSpc>
              <a:spcBef>
                <a:spcPct val="20000"/>
              </a:spcBef>
              <a:buFont typeface="+mj-lt"/>
              <a:buAutoNum type="alphaUcPeriod"/>
            </a:pPr>
            <a:r>
              <a:rPr lang="en-US" sz="3200" dirty="0" smtClean="0"/>
              <a:t>Bravo</a:t>
            </a:r>
          </a:p>
          <a:p>
            <a:pPr>
              <a:lnSpc>
                <a:spcPct val="150000"/>
              </a:lnSpc>
              <a:spcBef>
                <a:spcPct val="20000"/>
              </a:spcBef>
              <a:buFont typeface="+mj-lt"/>
              <a:buAutoNum type="alphaUcPeriod"/>
            </a:pPr>
            <a:r>
              <a:rPr lang="en-US" sz="3200" dirty="0" smtClean="0"/>
              <a:t>Charlie</a:t>
            </a:r>
          </a:p>
          <a:p>
            <a:pPr>
              <a:lnSpc>
                <a:spcPct val="150000"/>
              </a:lnSpc>
              <a:spcBef>
                <a:spcPct val="20000"/>
              </a:spcBef>
              <a:buFont typeface="+mj-lt"/>
              <a:buAutoNum type="alphaUcPeriod"/>
            </a:pPr>
            <a:r>
              <a:rPr lang="en-US" sz="3200" dirty="0" smtClean="0"/>
              <a:t>Delta</a:t>
            </a:r>
            <a:endParaRPr lang="en-US" sz="3200" dirty="0"/>
          </a:p>
        </p:txBody>
      </p:sp>
    </p:spTree>
    <p:custDataLst>
      <p:tags r:id="rId1"/>
    </p:custDataLst>
    <p:extLst>
      <p:ext uri="{BB962C8B-B14F-4D97-AF65-F5344CB8AC3E}">
        <p14:creationId xmlns:p14="http://schemas.microsoft.com/office/powerpoint/2010/main" val="3377706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52446"/>
            <a:ext cx="7886700" cy="738154"/>
          </a:xfrm>
        </p:spPr>
        <p:txBody>
          <a:bodyPr>
            <a:normAutofit fontScale="90000"/>
          </a:bodyPr>
          <a:lstStyle/>
          <a:p>
            <a:pPr algn="ctr"/>
            <a:r>
              <a:rPr lang="en-US" dirty="0" smtClean="0">
                <a:solidFill>
                  <a:schemeClr val="tx1"/>
                </a:solidFill>
              </a:rPr>
              <a:t>Whiteboard</a:t>
            </a:r>
            <a:endParaRPr lang="en-US" dirty="0">
              <a:solidFill>
                <a:schemeClr val="tx1"/>
              </a:solidFill>
            </a:endParaRPr>
          </a:p>
        </p:txBody>
      </p:sp>
      <p:sp>
        <p:nvSpPr>
          <p:cNvPr id="4" name="Rectangle 3"/>
          <p:cNvSpPr/>
          <p:nvPr/>
        </p:nvSpPr>
        <p:spPr>
          <a:xfrm>
            <a:off x="8378820" y="17585"/>
            <a:ext cx="750526" cy="830997"/>
          </a:xfrm>
          <a:prstGeom prst="rect">
            <a:avLst/>
          </a:prstGeom>
        </p:spPr>
        <p:txBody>
          <a:bodyPr wrap="none">
            <a:spAutoFit/>
          </a:bodyPr>
          <a:lstStyle/>
          <a:p>
            <a:pPr algn="ctr" eaLnBrk="0" fontAlgn="base" hangingPunct="0">
              <a:spcBef>
                <a:spcPct val="0"/>
              </a:spcBef>
              <a:spcAft>
                <a:spcPct val="0"/>
              </a:spcAft>
            </a:pPr>
            <a:r>
              <a:rPr lang="en-US" sz="2400" b="1" i="1" dirty="0" smtClean="0">
                <a:solidFill>
                  <a:prstClr val="black"/>
                </a:solidFill>
                <a:effectLst>
                  <a:outerShdw blurRad="38100" dist="38100" dir="2700000" algn="tl">
                    <a:srgbClr val="000000">
                      <a:alpha val="43137"/>
                    </a:srgbClr>
                  </a:outerShdw>
                </a:effectLst>
                <a:latin typeface="Calibri Light"/>
              </a:rPr>
              <a:t>Last</a:t>
            </a:r>
          </a:p>
          <a:p>
            <a:pPr algn="ctr" eaLnBrk="0" fontAlgn="base" hangingPunct="0">
              <a:spcBef>
                <a:spcPct val="0"/>
              </a:spcBef>
              <a:spcAft>
                <a:spcPct val="0"/>
              </a:spcAft>
            </a:pPr>
            <a:r>
              <a:rPr lang="en-US" sz="2400" b="1" i="1" dirty="0" smtClean="0">
                <a:solidFill>
                  <a:prstClr val="black"/>
                </a:solidFill>
                <a:effectLst>
                  <a:outerShdw blurRad="38100" dist="38100" dir="2700000" algn="tl">
                    <a:srgbClr val="000000">
                      <a:alpha val="43137"/>
                    </a:srgbClr>
                  </a:outerShdw>
                </a:effectLst>
                <a:latin typeface="Calibri Light"/>
              </a:rPr>
              <a:t>Slide</a:t>
            </a:r>
            <a:endParaRPr lang="en-US" sz="2400" b="1" i="1" dirty="0">
              <a:solidFill>
                <a:prstClr val="black"/>
              </a:solidFill>
              <a:effectLst>
                <a:outerShdw blurRad="38100" dist="38100" dir="2700000" algn="tl">
                  <a:srgbClr val="000000">
                    <a:alpha val="43137"/>
                  </a:srgbClr>
                </a:outerShdw>
              </a:effectLst>
              <a:latin typeface="Calibri Light"/>
            </a:endParaRPr>
          </a:p>
        </p:txBody>
      </p:sp>
      <p:sp>
        <p:nvSpPr>
          <p:cNvPr id="5" name="Action Button: Return 4">
            <a:hlinkClick r:id="" action="ppaction://hlinkshowjump?jump=lastslideviewed" highlightClick="1"/>
          </p:cNvPr>
          <p:cNvSpPr/>
          <p:nvPr/>
        </p:nvSpPr>
        <p:spPr>
          <a:xfrm rot="16200000">
            <a:off x="7710063" y="102626"/>
            <a:ext cx="685800" cy="651714"/>
          </a:xfrm>
          <a:prstGeom prst="actionButtonReturn">
            <a:avLst/>
          </a:prstGeom>
        </p:spPr>
        <p:style>
          <a:lnRef idx="3">
            <a:schemeClr val="lt1"/>
          </a:lnRef>
          <a:fillRef idx="1">
            <a:schemeClr val="accent5"/>
          </a:fillRef>
          <a:effectRef idx="1">
            <a:schemeClr val="accent5"/>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Tree>
    <p:extLst>
      <p:ext uri="{BB962C8B-B14F-4D97-AF65-F5344CB8AC3E}">
        <p14:creationId xmlns:p14="http://schemas.microsoft.com/office/powerpoint/2010/main" val="1280130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Autofit/>
          </a:bodyPr>
          <a:lstStyle/>
          <a:p>
            <a:r>
              <a:rPr lang="en-US" sz="5400" dirty="0" smtClean="0"/>
              <a:t>Refers to what a person does; actual behavior or actual output</a:t>
            </a:r>
            <a:endParaRPr lang="en-US" sz="5400" dirty="0"/>
          </a:p>
        </p:txBody>
      </p:sp>
      <p:sp>
        <p:nvSpPr>
          <p:cNvPr id="3" name="TPAnswers"/>
          <p:cNvSpPr>
            <a:spLocks noGrp="1"/>
          </p:cNvSpPr>
          <p:nvPr>
            <p:ph type="body" idx="1"/>
            <p:custDataLst>
              <p:tags r:id="rId2"/>
            </p:custDataLst>
          </p:nvPr>
        </p:nvSpPr>
        <p:spPr/>
        <p:txBody>
          <a:bodyPr>
            <a:normAutofit/>
          </a:bodyPr>
          <a:lstStyle/>
          <a:p>
            <a:pPr>
              <a:lnSpc>
                <a:spcPct val="100000"/>
              </a:lnSpc>
              <a:spcBef>
                <a:spcPct val="20000"/>
              </a:spcBef>
              <a:buFont typeface="+mj-lt"/>
              <a:buAutoNum type="alphaUcPeriod"/>
            </a:pPr>
            <a:r>
              <a:rPr lang="en-US" sz="3200" dirty="0" smtClean="0"/>
              <a:t>Progress assessment</a:t>
            </a:r>
          </a:p>
          <a:p>
            <a:pPr>
              <a:lnSpc>
                <a:spcPct val="100000"/>
              </a:lnSpc>
              <a:spcBef>
                <a:spcPct val="20000"/>
              </a:spcBef>
              <a:buFont typeface="+mj-lt"/>
              <a:buAutoNum type="alphaUcPeriod"/>
            </a:pPr>
            <a:r>
              <a:rPr lang="en-US" sz="3200" dirty="0" smtClean="0"/>
              <a:t>Self-evaluation</a:t>
            </a:r>
          </a:p>
          <a:p>
            <a:pPr>
              <a:lnSpc>
                <a:spcPct val="100000"/>
              </a:lnSpc>
              <a:spcBef>
                <a:spcPct val="20000"/>
              </a:spcBef>
              <a:buFont typeface="+mj-lt"/>
              <a:buAutoNum type="alphaUcPeriod"/>
            </a:pPr>
            <a:r>
              <a:rPr lang="en-US" sz="3200" dirty="0" smtClean="0"/>
              <a:t>Performance</a:t>
            </a:r>
          </a:p>
          <a:p>
            <a:pPr>
              <a:lnSpc>
                <a:spcPct val="100000"/>
              </a:lnSpc>
              <a:spcBef>
                <a:spcPct val="20000"/>
              </a:spcBef>
              <a:buFont typeface="+mj-lt"/>
              <a:buAutoNum type="alphaUcPeriod"/>
            </a:pPr>
            <a:r>
              <a:rPr lang="en-US" sz="3200" dirty="0" smtClean="0"/>
              <a:t>Self-confidence</a:t>
            </a:r>
            <a:endParaRPr lang="en-US" sz="3200" dirty="0"/>
          </a:p>
        </p:txBody>
      </p:sp>
      <p:sp>
        <p:nvSpPr>
          <p:cNvPr id="5" name="Text Placeholder 4"/>
          <p:cNvSpPr>
            <a:spLocks noGrp="1"/>
          </p:cNvSpPr>
          <p:nvPr>
            <p:ph type="body" sz="quarter" idx="10"/>
          </p:nvPr>
        </p:nvSpPr>
        <p:spPr/>
        <p:txBody>
          <a:bodyPr/>
          <a:lstStyle/>
          <a:p>
            <a:r>
              <a:rPr lang="en-US" dirty="0" smtClean="0"/>
              <a:t>(NS3-M2U1C3S1:KT1)</a:t>
            </a:r>
            <a:endParaRPr lang="en-US" dirty="0"/>
          </a:p>
        </p:txBody>
      </p:sp>
      <p:sp>
        <p:nvSpPr>
          <p:cNvPr id="7" name="CAI1"/>
          <p:cNvSpPr>
            <a:spLocks noChangeAspect="1"/>
          </p:cNvSpPr>
          <p:nvPr>
            <p:custDataLst>
              <p:tags r:id="rId3"/>
            </p:custDataLst>
          </p:nvPr>
        </p:nvSpPr>
        <p:spPr>
          <a:xfrm rot="10800000">
            <a:off x="428716" y="4418866"/>
            <a:ext cx="406400" cy="406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PChart"/>
          <p:cNvSpPr txBox="1">
            <a:spLocks/>
          </p:cNvSpPr>
          <p:nvPr>
            <p:custDataLst>
              <p:tags r:id="rId4"/>
            </p:custDataLst>
          </p:nvPr>
        </p:nvSpPr>
        <p:spPr>
          <a:xfrm>
            <a:off x="6858000" y="3200399"/>
            <a:ext cx="1727200" cy="2976563"/>
          </a:xfrm>
          <a:prstGeom prst="rect">
            <a:avLst/>
          </a:prstGeom>
        </p:spPr>
        <p:txBody>
          <a:bodyPr vert="horz" lIns="91440" tIns="45720" rIns="91440" bIns="45720" rtlCol="0">
            <a:norm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20000"/>
              </a:spcBef>
              <a:buNone/>
            </a:pPr>
            <a:r>
              <a:rPr lang="en-US" sz="3200" smtClean="0"/>
              <a:t>1</a:t>
            </a:r>
          </a:p>
          <a:p>
            <a:pPr algn="r">
              <a:lnSpc>
                <a:spcPct val="100000"/>
              </a:lnSpc>
              <a:spcBef>
                <a:spcPct val="20000"/>
              </a:spcBef>
              <a:buNone/>
            </a:pPr>
            <a:r>
              <a:rPr lang="en-US" sz="3200" smtClean="0"/>
              <a:t>1</a:t>
            </a:r>
          </a:p>
          <a:p>
            <a:pPr algn="r">
              <a:lnSpc>
                <a:spcPct val="100000"/>
              </a:lnSpc>
              <a:spcBef>
                <a:spcPct val="20000"/>
              </a:spcBef>
              <a:buNone/>
            </a:pPr>
            <a:r>
              <a:rPr lang="en-US" sz="3200" smtClean="0"/>
              <a:t>1</a:t>
            </a:r>
          </a:p>
          <a:p>
            <a:pPr algn="r">
              <a:lnSpc>
                <a:spcPct val="100000"/>
              </a:lnSpc>
              <a:spcBef>
                <a:spcPct val="20000"/>
              </a:spcBef>
              <a:buNone/>
            </a:pPr>
            <a:r>
              <a:rPr lang="en-US" sz="3200" smtClean="0"/>
              <a:t>1</a:t>
            </a:r>
            <a:endParaRPr lang="en-US" sz="3200" dirty="0"/>
          </a:p>
        </p:txBody>
      </p:sp>
    </p:spTree>
    <p:custDataLst>
      <p:tags r:id="rId1"/>
    </p:custDataLst>
    <p:extLst>
      <p:ext uri="{BB962C8B-B14F-4D97-AF65-F5344CB8AC3E}">
        <p14:creationId xmlns:p14="http://schemas.microsoft.com/office/powerpoint/2010/main" val="338083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Autofit/>
          </a:bodyPr>
          <a:lstStyle/>
          <a:p>
            <a:r>
              <a:rPr lang="en-US" dirty="0" smtClean="0"/>
              <a:t>An assessment, appraisal, rating, or judgment regarding a person’s performance</a:t>
            </a:r>
            <a:endParaRPr lang="en-US" dirty="0"/>
          </a:p>
        </p:txBody>
      </p:sp>
      <p:sp>
        <p:nvSpPr>
          <p:cNvPr id="3" name="TPAnswers"/>
          <p:cNvSpPr>
            <a:spLocks noGrp="1"/>
          </p:cNvSpPr>
          <p:nvPr>
            <p:ph type="body" idx="1"/>
            <p:custDataLst>
              <p:tags r:id="rId2"/>
            </p:custDataLst>
          </p:nvPr>
        </p:nvSpPr>
        <p:spPr/>
        <p:txBody>
          <a:bodyPr>
            <a:normAutofit/>
          </a:bodyPr>
          <a:lstStyle/>
          <a:p>
            <a:pPr>
              <a:lnSpc>
                <a:spcPct val="100000"/>
              </a:lnSpc>
              <a:spcBef>
                <a:spcPct val="20000"/>
              </a:spcBef>
              <a:buFont typeface="+mj-lt"/>
              <a:buAutoNum type="alphaUcPeriod"/>
            </a:pPr>
            <a:r>
              <a:rPr lang="en-US" sz="3200" dirty="0" smtClean="0"/>
              <a:t>Aptitude</a:t>
            </a:r>
          </a:p>
          <a:p>
            <a:pPr>
              <a:lnSpc>
                <a:spcPct val="100000"/>
              </a:lnSpc>
              <a:spcBef>
                <a:spcPct val="20000"/>
              </a:spcBef>
              <a:buFont typeface="+mj-lt"/>
              <a:buAutoNum type="alphaUcPeriod"/>
            </a:pPr>
            <a:r>
              <a:rPr lang="en-US" sz="3200" dirty="0" smtClean="0"/>
              <a:t>Performance</a:t>
            </a:r>
          </a:p>
          <a:p>
            <a:pPr>
              <a:lnSpc>
                <a:spcPct val="100000"/>
              </a:lnSpc>
              <a:spcBef>
                <a:spcPct val="20000"/>
              </a:spcBef>
              <a:buFont typeface="+mj-lt"/>
              <a:buAutoNum type="alphaUcPeriod"/>
            </a:pPr>
            <a:r>
              <a:rPr lang="en-US" sz="3200" dirty="0" smtClean="0"/>
              <a:t>Judgment</a:t>
            </a:r>
          </a:p>
          <a:p>
            <a:pPr>
              <a:lnSpc>
                <a:spcPct val="100000"/>
              </a:lnSpc>
              <a:spcBef>
                <a:spcPct val="20000"/>
              </a:spcBef>
              <a:buFont typeface="+mj-lt"/>
              <a:buAutoNum type="alphaUcPeriod"/>
            </a:pPr>
            <a:r>
              <a:rPr lang="en-US" sz="3200" dirty="0" smtClean="0"/>
              <a:t>Evaluation</a:t>
            </a:r>
            <a:endParaRPr lang="en-US" sz="3200" dirty="0"/>
          </a:p>
        </p:txBody>
      </p:sp>
      <p:sp>
        <p:nvSpPr>
          <p:cNvPr id="5" name="Text Placeholder 4"/>
          <p:cNvSpPr>
            <a:spLocks noGrp="1"/>
          </p:cNvSpPr>
          <p:nvPr>
            <p:ph type="body" sz="quarter" idx="10"/>
          </p:nvPr>
        </p:nvSpPr>
        <p:spPr/>
        <p:txBody>
          <a:bodyPr/>
          <a:lstStyle/>
          <a:p>
            <a:r>
              <a:rPr lang="en-US" dirty="0" smtClean="0"/>
              <a:t>(NS3-M2U1C3S1:KT2)</a:t>
            </a:r>
            <a:endParaRPr lang="en-US" dirty="0"/>
          </a:p>
        </p:txBody>
      </p:sp>
      <p:sp>
        <p:nvSpPr>
          <p:cNvPr id="7" name="CAI1"/>
          <p:cNvSpPr>
            <a:spLocks noChangeAspect="1"/>
          </p:cNvSpPr>
          <p:nvPr>
            <p:custDataLst>
              <p:tags r:id="rId3"/>
            </p:custDataLst>
          </p:nvPr>
        </p:nvSpPr>
        <p:spPr>
          <a:xfrm rot="10800000">
            <a:off x="428716" y="5004670"/>
            <a:ext cx="406400" cy="406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PChart"/>
          <p:cNvSpPr txBox="1">
            <a:spLocks/>
          </p:cNvSpPr>
          <p:nvPr>
            <p:custDataLst>
              <p:tags r:id="rId4"/>
            </p:custDataLst>
          </p:nvPr>
        </p:nvSpPr>
        <p:spPr>
          <a:xfrm>
            <a:off x="6858000" y="3200399"/>
            <a:ext cx="1727200" cy="2976563"/>
          </a:xfrm>
          <a:prstGeom prst="rect">
            <a:avLst/>
          </a:prstGeom>
        </p:spPr>
        <p:txBody>
          <a:bodyPr vert="horz" lIns="91440" tIns="45720" rIns="91440" bIns="45720" rtlCol="0">
            <a:norm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20000"/>
              </a:spcBef>
              <a:buNone/>
            </a:pPr>
            <a:r>
              <a:rPr lang="en-US" sz="3200" smtClean="0"/>
              <a:t>1</a:t>
            </a:r>
          </a:p>
          <a:p>
            <a:pPr algn="r">
              <a:lnSpc>
                <a:spcPct val="100000"/>
              </a:lnSpc>
              <a:spcBef>
                <a:spcPct val="20000"/>
              </a:spcBef>
              <a:buNone/>
            </a:pPr>
            <a:r>
              <a:rPr lang="en-US" sz="3200" smtClean="0"/>
              <a:t>1</a:t>
            </a:r>
          </a:p>
          <a:p>
            <a:pPr algn="r">
              <a:lnSpc>
                <a:spcPct val="100000"/>
              </a:lnSpc>
              <a:spcBef>
                <a:spcPct val="20000"/>
              </a:spcBef>
              <a:buNone/>
            </a:pPr>
            <a:r>
              <a:rPr lang="en-US" sz="3200" smtClean="0"/>
              <a:t>1</a:t>
            </a:r>
          </a:p>
          <a:p>
            <a:pPr algn="r">
              <a:lnSpc>
                <a:spcPct val="100000"/>
              </a:lnSpc>
              <a:spcBef>
                <a:spcPct val="20000"/>
              </a:spcBef>
              <a:buNone/>
            </a:pPr>
            <a:r>
              <a:rPr lang="en-US" sz="3200" smtClean="0"/>
              <a:t>1</a:t>
            </a:r>
            <a:endParaRPr lang="en-US" sz="3200" dirty="0"/>
          </a:p>
        </p:txBody>
      </p:sp>
    </p:spTree>
    <p:custDataLst>
      <p:tags r:id="rId1"/>
    </p:custDataLst>
    <p:extLst>
      <p:ext uri="{BB962C8B-B14F-4D97-AF65-F5344CB8AC3E}">
        <p14:creationId xmlns:p14="http://schemas.microsoft.com/office/powerpoint/2010/main" val="423623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rmAutofit/>
          </a:bodyPr>
          <a:lstStyle/>
          <a:p>
            <a:r>
              <a:rPr lang="en-US" sz="5400" dirty="0" smtClean="0"/>
              <a:t>Potential skills and abilities in the future</a:t>
            </a:r>
            <a:endParaRPr lang="en-US" sz="5400" dirty="0"/>
          </a:p>
        </p:txBody>
      </p:sp>
      <p:sp>
        <p:nvSpPr>
          <p:cNvPr id="3" name="TPAnswers"/>
          <p:cNvSpPr>
            <a:spLocks noGrp="1"/>
          </p:cNvSpPr>
          <p:nvPr>
            <p:ph type="body" idx="1"/>
            <p:custDataLst>
              <p:tags r:id="rId2"/>
            </p:custDataLst>
          </p:nvPr>
        </p:nvSpPr>
        <p:spPr/>
        <p:txBody>
          <a:bodyPr>
            <a:normAutofit/>
          </a:bodyPr>
          <a:lstStyle/>
          <a:p>
            <a:pPr>
              <a:lnSpc>
                <a:spcPct val="100000"/>
              </a:lnSpc>
              <a:spcBef>
                <a:spcPct val="20000"/>
              </a:spcBef>
              <a:buFont typeface="+mj-lt"/>
              <a:buAutoNum type="alphaUcPeriod"/>
            </a:pPr>
            <a:r>
              <a:rPr lang="en-US" sz="3200" dirty="0" smtClean="0"/>
              <a:t>Aptitude</a:t>
            </a:r>
          </a:p>
          <a:p>
            <a:pPr>
              <a:lnSpc>
                <a:spcPct val="100000"/>
              </a:lnSpc>
              <a:spcBef>
                <a:spcPct val="20000"/>
              </a:spcBef>
              <a:buFont typeface="+mj-lt"/>
              <a:buAutoNum type="alphaUcPeriod"/>
            </a:pPr>
            <a:r>
              <a:rPr lang="en-US" sz="3200" dirty="0" smtClean="0"/>
              <a:t>Performance</a:t>
            </a:r>
          </a:p>
          <a:p>
            <a:pPr>
              <a:lnSpc>
                <a:spcPct val="100000"/>
              </a:lnSpc>
              <a:spcBef>
                <a:spcPct val="20000"/>
              </a:spcBef>
              <a:buFont typeface="+mj-lt"/>
              <a:buAutoNum type="alphaUcPeriod"/>
            </a:pPr>
            <a:r>
              <a:rPr lang="en-US" sz="3200" dirty="0" smtClean="0"/>
              <a:t>Ability</a:t>
            </a:r>
          </a:p>
          <a:p>
            <a:pPr>
              <a:lnSpc>
                <a:spcPct val="100000"/>
              </a:lnSpc>
              <a:spcBef>
                <a:spcPct val="20000"/>
              </a:spcBef>
              <a:buFont typeface="+mj-lt"/>
              <a:buAutoNum type="alphaUcPeriod"/>
            </a:pPr>
            <a:r>
              <a:rPr lang="en-US" sz="3200" dirty="0" smtClean="0"/>
              <a:t>Disposition</a:t>
            </a:r>
            <a:endParaRPr lang="en-US" sz="3200" dirty="0"/>
          </a:p>
        </p:txBody>
      </p:sp>
      <p:sp>
        <p:nvSpPr>
          <p:cNvPr id="5" name="Text Placeholder 4"/>
          <p:cNvSpPr>
            <a:spLocks noGrp="1"/>
          </p:cNvSpPr>
          <p:nvPr>
            <p:ph type="body" sz="quarter" idx="10"/>
          </p:nvPr>
        </p:nvSpPr>
        <p:spPr/>
        <p:txBody>
          <a:bodyPr/>
          <a:lstStyle/>
          <a:p>
            <a:r>
              <a:rPr lang="en-US" dirty="0" smtClean="0"/>
              <a:t>(NS3-M2U1C3S1:KT3)</a:t>
            </a:r>
            <a:endParaRPr lang="en-US" dirty="0"/>
          </a:p>
        </p:txBody>
      </p:sp>
      <p:sp>
        <p:nvSpPr>
          <p:cNvPr id="7" name="CAI1"/>
          <p:cNvSpPr>
            <a:spLocks noChangeAspect="1"/>
          </p:cNvSpPr>
          <p:nvPr>
            <p:custDataLst>
              <p:tags r:id="rId3"/>
            </p:custDataLst>
          </p:nvPr>
        </p:nvSpPr>
        <p:spPr>
          <a:xfrm rot="10800000">
            <a:off x="444572" y="3260423"/>
            <a:ext cx="402336" cy="402336"/>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PChart"/>
          <p:cNvSpPr txBox="1">
            <a:spLocks/>
          </p:cNvSpPr>
          <p:nvPr>
            <p:custDataLst>
              <p:tags r:id="rId4"/>
            </p:custDataLst>
          </p:nvPr>
        </p:nvSpPr>
        <p:spPr>
          <a:xfrm>
            <a:off x="6858000" y="3200399"/>
            <a:ext cx="1727200" cy="2976563"/>
          </a:xfrm>
          <a:prstGeom prst="rect">
            <a:avLst/>
          </a:prstGeom>
        </p:spPr>
        <p:txBody>
          <a:bodyPr vert="horz" lIns="91440" tIns="45720" rIns="91440" bIns="45720" rtlCol="0">
            <a:norm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20000"/>
              </a:spcBef>
              <a:buNone/>
            </a:pPr>
            <a:r>
              <a:rPr lang="en-US" sz="3200" smtClean="0"/>
              <a:t>1</a:t>
            </a:r>
          </a:p>
          <a:p>
            <a:pPr algn="r">
              <a:lnSpc>
                <a:spcPct val="100000"/>
              </a:lnSpc>
              <a:spcBef>
                <a:spcPct val="20000"/>
              </a:spcBef>
              <a:buNone/>
            </a:pPr>
            <a:r>
              <a:rPr lang="en-US" sz="3200" smtClean="0"/>
              <a:t>1</a:t>
            </a:r>
          </a:p>
          <a:p>
            <a:pPr algn="r">
              <a:lnSpc>
                <a:spcPct val="100000"/>
              </a:lnSpc>
              <a:spcBef>
                <a:spcPct val="20000"/>
              </a:spcBef>
              <a:buNone/>
            </a:pPr>
            <a:r>
              <a:rPr lang="en-US" sz="3200" smtClean="0"/>
              <a:t>1</a:t>
            </a:r>
          </a:p>
          <a:p>
            <a:pPr algn="r">
              <a:lnSpc>
                <a:spcPct val="100000"/>
              </a:lnSpc>
              <a:spcBef>
                <a:spcPct val="20000"/>
              </a:spcBef>
              <a:buNone/>
            </a:pPr>
            <a:r>
              <a:rPr lang="en-US" sz="3200" smtClean="0"/>
              <a:t>1</a:t>
            </a:r>
            <a:endParaRPr lang="en-US" sz="3200" dirty="0"/>
          </a:p>
        </p:txBody>
      </p:sp>
    </p:spTree>
    <p:custDataLst>
      <p:tags r:id="rId1"/>
    </p:custDataLst>
    <p:extLst>
      <p:ext uri="{BB962C8B-B14F-4D97-AF65-F5344CB8AC3E}">
        <p14:creationId xmlns:p14="http://schemas.microsoft.com/office/powerpoint/2010/main" val="312909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Autofit/>
          </a:bodyPr>
          <a:lstStyle/>
          <a:p>
            <a:r>
              <a:rPr lang="en-US" sz="3600" dirty="0" smtClean="0"/>
              <a:t>Assessment that is conducted after a period of instruction; in the military, it is measured by periodic formal and informal: performance ratings, advancement exams, aptitude tests</a:t>
            </a:r>
            <a:r>
              <a:rPr lang="en-US" sz="2400" b="0" dirty="0" smtClean="0"/>
              <a:t> </a:t>
            </a:r>
            <a:endParaRPr lang="en-US" sz="2400" b="0" dirty="0"/>
          </a:p>
        </p:txBody>
      </p:sp>
      <p:sp>
        <p:nvSpPr>
          <p:cNvPr id="3" name="TPAnswers"/>
          <p:cNvSpPr>
            <a:spLocks noGrp="1"/>
          </p:cNvSpPr>
          <p:nvPr>
            <p:ph type="body" idx="1"/>
            <p:custDataLst>
              <p:tags r:id="rId2"/>
            </p:custDataLst>
          </p:nvPr>
        </p:nvSpPr>
        <p:spPr/>
        <p:txBody>
          <a:bodyPr>
            <a:normAutofit/>
          </a:bodyPr>
          <a:lstStyle/>
          <a:p>
            <a:pPr>
              <a:lnSpc>
                <a:spcPct val="100000"/>
              </a:lnSpc>
              <a:spcBef>
                <a:spcPct val="20000"/>
              </a:spcBef>
              <a:buFont typeface="+mj-lt"/>
              <a:buAutoNum type="alphaUcPeriod"/>
            </a:pPr>
            <a:r>
              <a:rPr lang="en-US" sz="3200" dirty="0" smtClean="0"/>
              <a:t>Mental assessment</a:t>
            </a:r>
          </a:p>
          <a:p>
            <a:pPr>
              <a:lnSpc>
                <a:spcPct val="100000"/>
              </a:lnSpc>
              <a:spcBef>
                <a:spcPct val="20000"/>
              </a:spcBef>
              <a:buFont typeface="+mj-lt"/>
              <a:buAutoNum type="alphaUcPeriod"/>
            </a:pPr>
            <a:r>
              <a:rPr lang="en-US" sz="3200" dirty="0" smtClean="0"/>
              <a:t>Progress assessment</a:t>
            </a:r>
          </a:p>
          <a:p>
            <a:pPr>
              <a:lnSpc>
                <a:spcPct val="100000"/>
              </a:lnSpc>
              <a:spcBef>
                <a:spcPct val="20000"/>
              </a:spcBef>
              <a:buFont typeface="+mj-lt"/>
              <a:buAutoNum type="alphaUcPeriod"/>
            </a:pPr>
            <a:r>
              <a:rPr lang="en-US" sz="3200" dirty="0" smtClean="0"/>
              <a:t>Ethical assessment</a:t>
            </a:r>
          </a:p>
          <a:p>
            <a:pPr>
              <a:lnSpc>
                <a:spcPct val="100000"/>
              </a:lnSpc>
              <a:spcBef>
                <a:spcPct val="20000"/>
              </a:spcBef>
              <a:buFont typeface="+mj-lt"/>
              <a:buAutoNum type="alphaUcPeriod"/>
            </a:pPr>
            <a:r>
              <a:rPr lang="en-US" sz="3200" dirty="0" smtClean="0"/>
              <a:t>Character assessment</a:t>
            </a:r>
            <a:endParaRPr lang="en-US" sz="3200" dirty="0"/>
          </a:p>
        </p:txBody>
      </p:sp>
      <p:sp>
        <p:nvSpPr>
          <p:cNvPr id="5" name="Text Placeholder 4"/>
          <p:cNvSpPr>
            <a:spLocks noGrp="1"/>
          </p:cNvSpPr>
          <p:nvPr>
            <p:ph type="body" sz="quarter" idx="10"/>
          </p:nvPr>
        </p:nvSpPr>
        <p:spPr/>
        <p:txBody>
          <a:bodyPr/>
          <a:lstStyle/>
          <a:p>
            <a:r>
              <a:rPr lang="en-US" dirty="0" smtClean="0"/>
              <a:t>(NS3-M2U1C3S1:KT4)</a:t>
            </a:r>
            <a:endParaRPr lang="en-US" dirty="0"/>
          </a:p>
        </p:txBody>
      </p:sp>
      <p:sp>
        <p:nvSpPr>
          <p:cNvPr id="7" name="CAI1"/>
          <p:cNvSpPr>
            <a:spLocks noChangeAspect="1"/>
          </p:cNvSpPr>
          <p:nvPr>
            <p:custDataLst>
              <p:tags r:id="rId3"/>
            </p:custDataLst>
          </p:nvPr>
        </p:nvSpPr>
        <p:spPr>
          <a:xfrm rot="10800000">
            <a:off x="428716" y="3833062"/>
            <a:ext cx="406400" cy="406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PChart"/>
          <p:cNvSpPr txBox="1">
            <a:spLocks/>
          </p:cNvSpPr>
          <p:nvPr>
            <p:custDataLst>
              <p:tags r:id="rId4"/>
            </p:custDataLst>
          </p:nvPr>
        </p:nvSpPr>
        <p:spPr>
          <a:xfrm>
            <a:off x="6858000" y="3200399"/>
            <a:ext cx="1727200" cy="2976563"/>
          </a:xfrm>
          <a:prstGeom prst="rect">
            <a:avLst/>
          </a:prstGeom>
        </p:spPr>
        <p:txBody>
          <a:bodyPr vert="horz" lIns="91440" tIns="45720" rIns="91440" bIns="45720" rtlCol="0">
            <a:norm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20000"/>
              </a:spcBef>
              <a:buNone/>
            </a:pPr>
            <a:r>
              <a:rPr lang="en-US" sz="3200" smtClean="0"/>
              <a:t>1</a:t>
            </a:r>
          </a:p>
          <a:p>
            <a:pPr algn="r">
              <a:lnSpc>
                <a:spcPct val="100000"/>
              </a:lnSpc>
              <a:spcBef>
                <a:spcPct val="20000"/>
              </a:spcBef>
              <a:buNone/>
            </a:pPr>
            <a:r>
              <a:rPr lang="en-US" sz="3200" smtClean="0"/>
              <a:t>1</a:t>
            </a:r>
          </a:p>
          <a:p>
            <a:pPr algn="r">
              <a:lnSpc>
                <a:spcPct val="100000"/>
              </a:lnSpc>
              <a:spcBef>
                <a:spcPct val="20000"/>
              </a:spcBef>
              <a:buNone/>
            </a:pPr>
            <a:r>
              <a:rPr lang="en-US" sz="3200" smtClean="0"/>
              <a:t>1</a:t>
            </a:r>
          </a:p>
          <a:p>
            <a:pPr algn="r">
              <a:lnSpc>
                <a:spcPct val="100000"/>
              </a:lnSpc>
              <a:spcBef>
                <a:spcPct val="20000"/>
              </a:spcBef>
              <a:buNone/>
            </a:pPr>
            <a:r>
              <a:rPr lang="en-US" sz="3200" smtClean="0"/>
              <a:t>1</a:t>
            </a:r>
            <a:endParaRPr lang="en-US" sz="3200" dirty="0"/>
          </a:p>
        </p:txBody>
      </p:sp>
    </p:spTree>
    <p:custDataLst>
      <p:tags r:id="rId1"/>
    </p:custDataLst>
    <p:extLst>
      <p:ext uri="{BB962C8B-B14F-4D97-AF65-F5344CB8AC3E}">
        <p14:creationId xmlns:p14="http://schemas.microsoft.com/office/powerpoint/2010/main" val="420633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843cc631-c0c0-4c1b-a0b5-521410ebae90"/>
  <p:tag name="WASPOLLED" val="68E0802AE5CB415D8CC70F0EEB73D0B4"/>
  <p:tag name="TPVERSION" val="6"/>
  <p:tag name="TPFULLVERSION" val="6.2.1.5"/>
  <p:tag name="PPTVERSION" val="15"/>
  <p:tag name="TPOS" val="2"/>
  <p:tag name="TPLASTSAVEVERSION" val="6.2 PC"/>
</p:tagLst>
</file>

<file path=ppt/tags/tag10.xml><?xml version="1.0" encoding="utf-8"?>
<p:tagLst xmlns:a="http://schemas.openxmlformats.org/drawingml/2006/main" xmlns:r="http://schemas.openxmlformats.org/officeDocument/2006/relationships" xmlns:p="http://schemas.openxmlformats.org/presentationml/2006/main">
  <p:tag name="ZEROBASED" val="False"/>
</p:tagLst>
</file>

<file path=ppt/tags/tag1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2.xml><?xml version="1.0" encoding="utf-8"?>
<p:tagLst xmlns:a="http://schemas.openxmlformats.org/drawingml/2006/main" xmlns:r="http://schemas.openxmlformats.org/officeDocument/2006/relationships" xmlns:p="http://schemas.openxmlformats.org/presentationml/2006/main">
  <p:tag name="ZEROBASED" val="False"/>
  <p:tag name="TYPE" val="9"/>
  <p:tag name="DEFINEDCOLORS" val="3,6,10,45,32,50,13,4,9,55,1"/>
  <p:tag name="COLORTYPE" val="SCHEME"/>
  <p:tag name="LABELFORMAT" val="1"/>
  <p:tag name="NUMBERFORMAT" val="3"/>
</p:tagLst>
</file>

<file path=ppt/tags/tag13.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D48654870C6F41449F83585B2F788198&lt;/guid&gt;&#10;        &lt;description /&gt;&#10;        &lt;date&gt;7/12/2015 1:27:4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D0A71EE7B234C3CBFCF4CA4DB69E843&lt;/guid&gt;&#10;            &lt;repollguid&gt;899B146A29F5466BBAC0C4FC6B81009B&lt;/repollguid&gt;&#10;            &lt;sourceid&gt;4CC98897BB2C4D458CC983791D9C3280&lt;/sourceid&gt;&#10;            &lt;questiontext&gt;Potential skills and abilities in the future&lt;/questiontext&gt;&#10;            &lt;showresults&gt;True&lt;/showresults&gt;&#10;            &lt;responsegrid&gt;0&lt;/responsegrid&gt;&#10;            &lt;countdowntimer&gt;False&lt;/countdowntimer&gt;&#10;            &lt;standards&gt;&#10;                &lt;standard&gt;&#10;                    &lt;source&gt;Custom&lt;/source&gt;&#10;                    &lt;guid /&gt;&#10;                    &lt;text&gt;1&lt;/text&gt;&#10;                &lt;/standard&gt;&#10;                &lt;standard&gt;&#10;                    &lt;source&gt;Custom&lt;/source&gt;&#10;                    &lt;guid /&gt;&#10;                    &lt;text&gt;Key Term&lt;/text&gt;&#10;                &lt;/standard&gt;&#10;            &lt;/standards&gt;&#10;            &lt;correctvalue&gt;10&lt;/correctvalue&gt;&#10;            &lt;incorrectvalue&gt;0&lt;/incorrectvalue&gt;&#10;            &lt;responselimit&gt;1&lt;/responselimit&gt;&#10;            &lt;bulletstyle&gt;2&lt;/bulletstyle&gt;&#10;            &lt;correctanswerindicator&gt;True&lt;/correctanswerindicator&gt;&#10;            &lt;answers&gt;&#10;                &lt;answer&gt;&#10;                    &lt;guid&gt;C494CD79C28D4C7899A513BB50DC6F7D&lt;/guid&gt;&#10;                    &lt;answertext&gt;Aptitude&lt;/answertext&gt;&#10;                    &lt;valuetype&gt;1&lt;/valuetype&gt;&#10;                &lt;/answer&gt;&#10;                &lt;answer&gt;&#10;                    &lt;guid&gt;22CDC5E99F924C3A9D4C30E39ED249DF&lt;/guid&gt;&#10;                    &lt;answertext&gt;Performance&lt;/answertext&gt;&#10;                    &lt;valuetype&gt;-1&lt;/valuetype&gt;&#10;                &lt;/answer&gt;&#10;                &lt;answer&gt;&#10;                    &lt;guid&gt;A3A8FE8B01674C219031C3AF527344C5&lt;/guid&gt;&#10;                    &lt;answertext&gt;Ability&lt;/answertext&gt;&#10;                    &lt;valuetype&gt;-1&lt;/valuetype&gt;&#10;                &lt;/answer&gt;&#10;                &lt;answer&gt;&#10;                    &lt;guid&gt;3ADA97E9055743158129E0FBBA1B8AAD&lt;/guid&gt;&#10;                    &lt;answertext&gt;Disposition&lt;/answertext&gt;&#10;                    &lt;valuetype&gt;-1&lt;/valuetype&gt;&#10;                &lt;/answer&gt;&#10;            &lt;/answers&gt;&#10;            &lt;metadata&gt;&#10;                &lt;entry&gt;&#10;                    &lt;key&gt;AUTOFORMATCHART&lt;/key&gt;&#10;                    &lt;value&gt;Fals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False"/>
  <p:tag name="HASRESULTS" val="False"/>
</p:tagLst>
</file>

<file path=ppt/tags/tag14.xml><?xml version="1.0" encoding="utf-8"?>
<p:tagLst xmlns:a="http://schemas.openxmlformats.org/drawingml/2006/main" xmlns:r="http://schemas.openxmlformats.org/officeDocument/2006/relationships" xmlns:p="http://schemas.openxmlformats.org/presentationml/2006/main">
  <p:tag name="ZEROBASED" val="False"/>
</p:tagLst>
</file>

<file path=ppt/tags/tag1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6.xml><?xml version="1.0" encoding="utf-8"?>
<p:tagLst xmlns:a="http://schemas.openxmlformats.org/drawingml/2006/main" xmlns:r="http://schemas.openxmlformats.org/officeDocument/2006/relationships" xmlns:p="http://schemas.openxmlformats.org/presentationml/2006/main">
  <p:tag name="ZEROBASED" val="False"/>
  <p:tag name="TYPE" val="9"/>
  <p:tag name="DEFINEDCOLORS" val="3,6,10,45,32,50,13,4,9,55,1"/>
  <p:tag name="COLORTYPE" val="SCHEME"/>
  <p:tag name="LABELFORMAT" val="1"/>
  <p:tag name="NUMBERFORMAT" val="3"/>
</p:tagLst>
</file>

<file path=ppt/tags/tag1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CEB6B848395C4FECBD07A908C9006A28&lt;/guid&gt;&#10;        &lt;description /&gt;&#10;        &lt;date&gt;7/12/2015 1:27:4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BBEC3F71A7C40F8BF29F5B24237CCFB&lt;/guid&gt;&#10;            &lt;repollguid&gt;A246A923E9FB4073A5EE5C3A8EEB50E7&lt;/repollguid&gt;&#10;            &lt;sourceid&gt;5C78319FE7794C6789AF9813EEEC40BE&lt;/sourceid&gt;&#10;            &lt;questiontext&gt;Assessment that is conducted after a period of instruction; in the military, it is measured by periodic formal and informal: performance ratings, advancement exams, aptitude tests &lt;/questiontext&gt;&#10;            &lt;showresults&gt;True&lt;/showresults&gt;&#10;            &lt;responsegrid&gt;0&lt;/responsegrid&gt;&#10;            &lt;countdowntimer&gt;False&lt;/countdowntimer&gt;&#10;            &lt;standards&gt;&#10;                &lt;standard&gt;&#10;                    &lt;source&gt;Custom&lt;/source&gt;&#10;                    &lt;guid /&gt;&#10;                    &lt;text&gt;1&lt;/text&gt;&#10;                &lt;/standard&gt;&#10;                &lt;standard&gt;&#10;                    &lt;source&gt;Custom&lt;/source&gt;&#10;                    &lt;guid /&gt;&#10;                    &lt;text&gt;Key Term&lt;/text&gt;&#10;                &lt;/standard&gt;&#10;            &lt;/standards&gt;&#10;            &lt;correctvalue&gt;10&lt;/correctvalue&gt;&#10;            &lt;incorrectvalue&gt;0&lt;/incorrectvalue&gt;&#10;            &lt;responselimit&gt;1&lt;/responselimit&gt;&#10;            &lt;bulletstyle&gt;2&lt;/bulletstyle&gt;&#10;            &lt;correctanswerindicator&gt;True&lt;/correctanswerindicator&gt;&#10;            &lt;answers&gt;&#10;                &lt;answer&gt;&#10;                    &lt;guid&gt;1CA9EC8305B14C09BF7ECE55BF035E53&lt;/guid&gt;&#10;                    &lt;answertext&gt;Mental assessment&lt;/answertext&gt;&#10;                    &lt;valuetype&gt;-1&lt;/valuetype&gt;&#10;                &lt;/answer&gt;&#10;                &lt;answer&gt;&#10;                    &lt;guid&gt;E7F0B2048D114C1692479D351D5016ED&lt;/guid&gt;&#10;                    &lt;answertext&gt;Progress assessment&lt;/answertext&gt;&#10;                    &lt;valuetype&gt;1&lt;/valuetype&gt;&#10;                &lt;/answer&gt;&#10;                &lt;answer&gt;&#10;                    &lt;guid&gt;7605F17729944D1DAE06FCF99894A78A&lt;/guid&gt;&#10;                    &lt;answertext&gt;Ethical assessment&lt;/answertext&gt;&#10;                    &lt;valuetype&gt;-1&lt;/valuetype&gt;&#10;                &lt;/answer&gt;&#10;                &lt;answer&gt;&#10;                    &lt;guid&gt;8D0A96BD784341888AAAAD4A5B7D19F3&lt;/guid&gt;&#10;                    &lt;answertext&gt;Character assessment&lt;/answertext&gt;&#10;                    &lt;valuetype&gt;-1&lt;/valuetype&gt;&#10;                &lt;/answer&gt;&#10;            &lt;/answers&gt;&#10;            &lt;metadata&gt;&#10;                &lt;entry&gt;&#10;                    &lt;key&gt;AUTOFORMATCHART&lt;/key&gt;&#10;                    &lt;value&gt;Fals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False"/>
  <p:tag name="HASRESULTS" val="False"/>
</p:tagLst>
</file>

<file path=ppt/tags/tag18.xml><?xml version="1.0" encoding="utf-8"?>
<p:tagLst xmlns:a="http://schemas.openxmlformats.org/drawingml/2006/main" xmlns:r="http://schemas.openxmlformats.org/officeDocument/2006/relationships" xmlns:p="http://schemas.openxmlformats.org/presentationml/2006/main">
  <p:tag name="ZEROBASED" val="False"/>
</p:tagLst>
</file>

<file path=ppt/tags/tag1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C70CF86BCF4A4417A8B62AB5326EC20F&lt;/guid&gt;&#10;        &lt;description /&gt;&#10;        &lt;date&gt;6/28/2015 3:01:0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510A9B1B16A4B8ABE760ED2BE3CB628&lt;/guid&gt;&#10;            &lt;repollguid&gt;D9541605D0FF4A10B2EAF1FB911B3EA9&lt;/repollguid&gt;&#10;            &lt;sourceid&gt;679EEB26F83745A0A8DDF477CA8E16A8&lt;/sourceid&gt;&#10;            &lt;questiontext&gt;Team Assignment&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demographic&gt;True&lt;/demographic&gt;&#10;            &lt;team&gt;True&lt;/team&gt;&#10;            &lt;groupname&gt;Team&lt;/groupname&gt;&#10;            &lt;answers&gt;&#10;                &lt;answer&gt;&#10;                    &lt;guid&gt;035FDF97CC0841318F3C6547F1220659&lt;/guid&gt;&#10;                    &lt;answertext&gt;Alpha&lt;/answertext&gt;&#10;                    &lt;valuetype&gt;0&lt;/valuetype&gt;&#10;                &lt;/answer&gt;&#10;                &lt;answer&gt;&#10;                    &lt;guid&gt;611CCBD4C93D404FB77DA2DE95B3B09B&lt;/guid&gt;&#10;                    &lt;answertext&gt;Bravo&lt;/answertext&gt;&#10;                    &lt;valuetype&gt;0&lt;/valuetype&gt;&#10;                &lt;/answer&gt;&#10;                &lt;answer&gt;&#10;                    &lt;guid&gt;9F609A21D9F24B7A8F4E69B3AB4A28B1&lt;/guid&gt;&#10;                    &lt;answertext&gt;Charlie&lt;/answertext&gt;&#10;                    &lt;valuetype&gt;0&lt;/valuetype&gt;&#10;                &lt;/answer&gt;&#10;                &lt;answer&gt;&#10;                    &lt;guid&gt;430B31EE06094F458CCF1DAEED45201C&lt;/guid&gt;&#10;                    &lt;answertext&gt;Delta&lt;/answertext&gt;&#10;                    &lt;valuetype&gt;0&lt;/valuetype&gt;&#10;                &lt;/answer&gt;&#10;            &lt;/answers&gt;&#10;            &lt;metadata&gt;&#10;                &lt;entry&gt;&#10;                    &lt;key&gt;AUTOFORMATCHART&lt;/key&gt;&#10;                    &lt;value&gt;Fals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False"/>
  <p:tag name="HASRESULTS" val="False"/>
</p:tagLst>
</file>

<file path=ppt/tags/tag20.xml><?xml version="1.0" encoding="utf-8"?>
<p:tagLst xmlns:a="http://schemas.openxmlformats.org/drawingml/2006/main" xmlns:r="http://schemas.openxmlformats.org/officeDocument/2006/relationships" xmlns:p="http://schemas.openxmlformats.org/presentationml/2006/main">
  <p:tag name="ZEROBASED" val="False"/>
  <p:tag name="TYPE" val="9"/>
  <p:tag name="DEFINEDCOLORS" val="3,6,10,45,32,50,13,4,9,55,1"/>
  <p:tag name="COLORTYPE" val="SCHEME"/>
  <p:tag name="LABELFORMAT" val="1"/>
  <p:tag name="NUMBERFORMAT" val="3"/>
</p:tagLst>
</file>

<file path=ppt/tags/tag2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908F25188367454781FD3B513D536BAB&lt;/guid&gt;&#10;        &lt;description /&gt;&#10;        &lt;date&gt;7/12/2015 1:27:4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BFA1460C97F48C6B1801DEE5BF22B51&lt;/guid&gt;&#10;            &lt;repollguid&gt;F55DC0034C394B8A83C565F8EDA2C7BE&lt;/repollguid&gt;&#10;            &lt;sourceid&gt;7294BCFB05514FF3B349F68F5F3E50D6&lt;/sourceid&gt;&#10;            &lt;questiontext&gt;Looking at your progress, development, and learning to determine what has improved and what areas still need improvement&lt;/questiontext&gt;&#10;            &lt;showresults&gt;True&lt;/showresults&gt;&#10;            &lt;responsegrid&gt;0&lt;/responsegrid&gt;&#10;            &lt;countdowntimer&gt;False&lt;/countdowntimer&gt;&#10;            &lt;standards&gt;&#10;                &lt;standard&gt;&#10;                    &lt;source&gt;Custom&lt;/source&gt;&#10;                    &lt;guid /&gt;&#10;                    &lt;text&gt;1&lt;/text&gt;&#10;                &lt;/standard&gt;&#10;                &lt;standard&gt;&#10;                    &lt;source&gt;Custom&lt;/source&gt;&#10;                    &lt;guid /&gt;&#10;                    &lt;text&gt;Key Term&lt;/text&gt;&#10;                &lt;/standard&gt;&#10;            &lt;/standards&gt;&#10;            &lt;correctvalue&gt;10&lt;/correctvalue&gt;&#10;            &lt;incorrectvalue&gt;0&lt;/incorrectvalue&gt;&#10;            &lt;responselimit&gt;1&lt;/responselimit&gt;&#10;            &lt;bulletstyle&gt;2&lt;/bulletstyle&gt;&#10;            &lt;correctanswerindicator&gt;True&lt;/correctanswerindicator&gt;&#10;            &lt;answers&gt;&#10;                &lt;answer&gt;&#10;                    &lt;guid&gt;2AADF88DFB604050BD1FC086E3483039&lt;/guid&gt;&#10;                    &lt;answertext&gt;Performance evaluation&lt;/answertext&gt;&#10;                    &lt;valuetype&gt;-1&lt;/valuetype&gt;&#10;                &lt;/answer&gt;&#10;                &lt;answer&gt;&#10;                    &lt;guid&gt;99355A4B4D1245B2AC66984F423B392E&lt;/guid&gt;&#10;                    &lt;answertext&gt;Progress assessment&lt;/answertext&gt;&#10;                    &lt;valuetype&gt;-1&lt;/valuetype&gt;&#10;                &lt;/answer&gt;&#10;                &lt;answer&gt;&#10;                    &lt;guid&gt;386DF1FDD5D24E2891C7CA0E01DC7DDD&lt;/guid&gt;&#10;                    &lt;answertext&gt;Skill assessment&lt;/answertext&gt;&#10;                    &lt;valuetype&gt;-1&lt;/valuetype&gt;&#10;                &lt;/answer&gt;&#10;                &lt;answer&gt;&#10;                    &lt;guid&gt;DBA3E1C8F09D45948C4E67D7424C972D&lt;/guid&gt;&#10;                    &lt;answertext&gt;Self-evaluation&lt;/answertext&gt;&#10;                    &lt;valuetype&gt;1&lt;/valuetype&gt;&#10;                &lt;/answer&gt;&#10;            &lt;/answers&gt;&#10;            &lt;metadata&gt;&#10;                &lt;entry&gt;&#10;                    &lt;key&gt;AUTOFORMATCHART&lt;/key&gt;&#10;                    &lt;value&gt;Fals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False"/>
  <p:tag name="HASRESULTS" val="False"/>
</p:tagLst>
</file>

<file path=ppt/tags/tag22.xml><?xml version="1.0" encoding="utf-8"?>
<p:tagLst xmlns:a="http://schemas.openxmlformats.org/drawingml/2006/main" xmlns:r="http://schemas.openxmlformats.org/officeDocument/2006/relationships" xmlns:p="http://schemas.openxmlformats.org/presentationml/2006/main">
  <p:tag name="ZEROBASED" val="False"/>
</p:tagLst>
</file>

<file path=ppt/tags/tag2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4.xml><?xml version="1.0" encoding="utf-8"?>
<p:tagLst xmlns:a="http://schemas.openxmlformats.org/drawingml/2006/main" xmlns:r="http://schemas.openxmlformats.org/officeDocument/2006/relationships" xmlns:p="http://schemas.openxmlformats.org/presentationml/2006/main">
  <p:tag name="ZEROBASED" val="False"/>
  <p:tag name="TYPE" val="9"/>
  <p:tag name="DEFINEDCOLORS" val="3,6,10,45,32,50,13,4,9,55,1"/>
  <p:tag name="COLORTYPE" val="SCHEME"/>
  <p:tag name="LABELFORMAT" val="1"/>
  <p:tag name="NUMBERFORMAT" val="3"/>
</p:tagLst>
</file>

<file path=ppt/tags/tag25.xml><?xml version="1.0" encoding="utf-8"?>
<p:tagLst xmlns:a="http://schemas.openxmlformats.org/drawingml/2006/main" xmlns:r="http://schemas.openxmlformats.org/officeDocument/2006/relationships" xmlns:p="http://schemas.openxmlformats.org/presentationml/2006/main">
  <p:tag name="TYPE" val="ShortAnswerSlide"/>
  <p:tag name="TPQUESTIONXML" val="﻿&lt;?xml version=&quot;1.0&quot; encoding=&quot;utf-8&quot;?&gt;&#10;&lt;questionlist&gt;&#10;    &lt;properties&gt;&#10;        &lt;guid&gt;44B509213C2C4B6098FE6967906844B1&lt;/guid&gt;&#10;        &lt;description /&gt;&#10;        &lt;date&gt;5/20/2015 12:44:1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shortanswer&gt;&#10;            &lt;guid&gt;33A7EFEA8DB7497FBE6DBE5ACA5FD238&lt;/guid&gt;&#10;            &lt;repollguid&gt;72EB8ABF216548FEB8BE3B4AE4452A9C&lt;/repollguid&gt;&#10;            &lt;sourceid&gt;374F1F5BF5164A0B8B4ECC0AB243F8CD&lt;/sourceid&gt;&#10;            &lt;questiontext&gt;What is self-evaluation and why is it important?&lt;/questiontext&gt;&#10;            &lt;showresults&gt;True&lt;/showresults&gt;&#10;            &lt;responsegrid&gt;0&lt;/responsegrid&gt;&#10;            &lt;countdowntimer&gt;False&lt;/countdowntimer&gt;&#10;            &lt;countdowntime&gt;30&lt;/countdowntime&gt;&#10;            &lt;correctvalue&gt;10&lt;/correctvalue&gt;&#10;            &lt;incorrectvalue&gt;0&lt;/incorrectvalue&gt;&#10;            &lt;keywordvaluetype&gt;0&lt;/keywordvaluetype&gt;&#10;            &lt;metadata&gt;&#10;                &lt;entry&gt;&#10;                    &lt;key&gt;AUTOFORMATCHART&lt;/key&gt;&#10;                    &lt;value&gt;False&lt;/value&gt;&#10;                &lt;/entry&gt;&#10;                &lt;entry&gt;&#10;                    &lt;key&gt;AUTOOPENPOLL&lt;/key&gt;&#10;                    &lt;value&gt;True&lt;/value&gt;&#10;                &lt;/entry&gt;&#10;                &lt;entry&gt;&#10;                    &lt;key&gt;LIVECHARTING&lt;/key&gt;&#10;                    &lt;value&gt;False&lt;/value&gt;&#10;                &lt;/entry&gt;&#10;            &lt;/metadata&gt;&#10;        &lt;/shortanswer&gt;&#10;    &lt;/questions&gt;&#10;&lt;/questionlist&gt;"/>
  <p:tag name="AUTOOPENPOLL" val="True"/>
  <p:tag name="AUTOFORMATCHART" val="False"/>
  <p:tag name="HASRESULTS" val="False"/>
</p:tagLst>
</file>

<file path=ppt/tags/tag2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A4CC53ECE6EB464698EFF6826B3DEBEB&lt;/guid&gt;&#10;        &lt;description /&gt;&#10;        &lt;date&gt;7/12/2015 1:28:0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DF457D9B1234EF2AE9ECDB504894E82&lt;/guid&gt;&#10;            &lt;repollguid&gt;ADA22F1BF34845818F49F27C513101A6&lt;/repollguid&gt;&#10;            &lt;sourceid&gt;9CB5EAE54E5D4C78899611A77EA589C3&lt;/sourceid&gt;&#10;            &lt;questiontext&gt;What would you say is your one biggest motivator?&lt;/questiontext&gt;&#10;            &lt;showresults&gt;True&lt;/showresults&gt;&#10;            &lt;responsegrid&gt;0&lt;/responsegrid&gt;&#10;            &lt;countdowntimer&gt;False&lt;/countdowntimer&gt;&#10;            &lt;standards&gt;&#10;                &lt;standard&gt;&#10;                    &lt;source&gt;Custom&lt;/source&gt;&#10;                    &lt;guid /&gt;&#10;                    &lt;text&gt;1&lt;/text&gt;&#10;                &lt;/standard&gt;&#10;                &lt;standard&gt;&#10;                    &lt;source&gt;Custom&lt;/source&gt;&#10;                    &lt;guid /&gt;&#10;                    &lt;text&gt;Lesson Question&lt;/text&gt;&#10;                &lt;/standard&gt;&#10;            &lt;/standards&gt;&#10;            &lt;correctvalue&gt;10&lt;/correctvalue&gt;&#10;            &lt;incorrectvalue&gt;0&lt;/incorrectvalue&gt;&#10;            &lt;responselimit&gt;1&lt;/responselimit&gt;&#10;            &lt;bulletstyle&gt;2&lt;/bulletstyle&gt;&#10;            &lt;answers&gt;&#10;                &lt;answer&gt;&#10;                    &lt;guid&gt;F31EE172589346A58752280F7F5F82BB&lt;/guid&gt;&#10;                    &lt;answertext&gt;Recognition - I love earning awards, respect, and notoriety.&lt;/answertext&gt;&#10;                    &lt;valuetype&gt;0&lt;/valuetype&gt;&#10;                &lt;/answer&gt;&#10;                &lt;answer&gt;&#10;                    &lt;guid&gt;3642B4F8E99C42A39271A31AB6DAA0DB&lt;/guid&gt;&#10;                    &lt;answertext&gt;Influence - I want power, control, and independence.&lt;/answertext&gt;&#10;                    &lt;valuetype&gt;0&lt;/valuetype&gt;&#10;                &lt;/answer&gt;&#10;                &lt;answer&gt;&#10;                    &lt;guid&gt;FD6F719FAE3D4F768A84847FB3350B39&lt;/guid&gt;&#10;                    &lt;answertext&gt;Internal - I have a voice inside my head that drives me to do the right thing.&lt;/answertext&gt;&#10;                    &lt;valuetype&gt;0&lt;/valuetype&gt;&#10;                &lt;/answer&gt;&#10;                &lt;answer&gt;&#10;                    &lt;guid&gt;4DF7CC4160B44066A652F0DB95A46B44&lt;/guid&gt;&#10;                    &lt;answertext&gt;Profit - Show me the money!&lt;/answertext&gt;&#10;                    &lt;valuetype&gt;0&lt;/valuetype&gt;&#10;                &lt;/answer&gt;&#10;            &lt;/answers&gt;&#10;            &lt;metadata&gt;&#10;                &lt;entry&gt;&#10;                    &lt;key&gt;AUTOFORMATCHART&lt;/key&gt;&#10;                    &lt;value&gt;Fals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False"/>
  <p:tag name="HASRESULTS" val="False"/>
</p:tagLst>
</file>

<file path=ppt/tags/tag27.xml><?xml version="1.0" encoding="utf-8"?>
<p:tagLst xmlns:a="http://schemas.openxmlformats.org/drawingml/2006/main" xmlns:r="http://schemas.openxmlformats.org/officeDocument/2006/relationships" xmlns:p="http://schemas.openxmlformats.org/presentationml/2006/main">
  <p:tag name="ZEROBASED" val="False"/>
</p:tagLst>
</file>

<file path=ppt/tags/tag28.xml><?xml version="1.0" encoding="utf-8"?>
<p:tagLst xmlns:a="http://schemas.openxmlformats.org/drawingml/2006/main" xmlns:r="http://schemas.openxmlformats.org/officeDocument/2006/relationships" xmlns:p="http://schemas.openxmlformats.org/presentationml/2006/main">
  <p:tag name="ZEROBASED" val="False"/>
  <p:tag name="TYPE" val="9"/>
  <p:tag name="DEFINEDCOLORS" val="3,6,10,45,32,50,13,4,9,55,1"/>
  <p:tag name="COLORTYPE" val="SCHEME"/>
  <p:tag name="LABELFORMAT" val="1"/>
  <p:tag name="NUMBERFORMAT" val="3"/>
</p:tagLst>
</file>

<file path=ppt/tags/tag2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F83CDFC037614DD4914CC61EB63F4B9E&lt;/guid&gt;&#10;        &lt;description /&gt;&#10;        &lt;date&gt;7/12/2015 1:28:0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864662643F94C8B99EDC842EA63F11D&lt;/guid&gt;&#10;            &lt;repollguid&gt;A5F0B8E6D780492491F7942A62FFB60D&lt;/repollguid&gt;&#10;            &lt;sourceid&gt;C38464D144714CB4A23271F99643FA4F&lt;/sourceid&gt;&#10;            &lt;questiontext&gt;One of the most important responsibilities of leaders is properly evaluating the ______ of their subordinates.&lt;/questiontext&gt;&#10;            &lt;showresults&gt;True&lt;/showresults&gt;&#10;            &lt;responsegrid&gt;0&lt;/responsegrid&gt;&#10;            &lt;countdowntimer&gt;False&lt;/countdowntimer&gt;&#10;            &lt;standards&gt;&#10;                &lt;standard&gt;&#10;                    &lt;source&gt;Custom&lt;/source&gt;&#10;                    &lt;guid /&gt;&#10;                    &lt;text&gt;1&lt;/text&gt;&#10;                &lt;/standard&gt;&#10;                &lt;standard&gt;&#10;                    &lt;source&gt;Custom&lt;/source&gt;&#10;                    &lt;guid /&gt;&#10;                    &lt;text&gt;Lesson Question&lt;/text&gt;&#10;                &lt;/standard&gt;&#10;            &lt;/standards&gt;&#10;            &lt;correctvalue&gt;10&lt;/correctvalue&gt;&#10;            &lt;incorrectvalue&gt;0&lt;/incorrectvalue&gt;&#10;            &lt;responselimit&gt;1&lt;/responselimit&gt;&#10;            &lt;bulletstyle&gt;2&lt;/bulletstyle&gt;&#10;            &lt;correctanswerindicator&gt;True&lt;/correctanswerindicator&gt;&#10;            &lt;answers&gt;&#10;                &lt;answer&gt;&#10;                    &lt;guid&gt;1DB5AF328B4D4176B56511AA11A2479F&lt;/guid&gt;&#10;                    &lt;answertext&gt;ability&lt;/answertext&gt;&#10;                    &lt;valuetype&gt;-1&lt;/valuetype&gt;&#10;                &lt;/answer&gt;&#10;                &lt;answer&gt;&#10;                    &lt;guid&gt;0A240E0B7A4F4FA4B6A3926D12A64030&lt;/guid&gt;&#10;                    &lt;answertext&gt;achievements&lt;/answertext&gt;&#10;                    &lt;valuetype&gt;1&lt;/valuetype&gt;&#10;                &lt;/answer&gt;&#10;                &lt;answer&gt;&#10;                    &lt;guid&gt;C277C835AC374B6E9C72FBBAC9F150C2&lt;/guid&gt;&#10;                    &lt;answertext&gt;aptitude&lt;/answertext&gt;&#10;                    &lt;valuetype&gt;-1&lt;/valuetype&gt;&#10;                &lt;/answer&gt;&#10;                &lt;answer&gt;&#10;                    &lt;guid&gt;99FDCA5F721F4334AC38F333A6BAD4EA&lt;/guid&gt;&#10;                    &lt;answertext&gt;performance&lt;/answertext&gt;&#10;                    &lt;valuetype&gt;-1&lt;/valuetype&gt;&#10;                &lt;/answer&gt;&#10;            &lt;/answers&gt;&#10;            &lt;metadata&gt;&#10;                &lt;entry&gt;&#10;                    &lt;key&gt;AUTOFORMATCHART&lt;/key&gt;&#10;                    &lt;value&gt;Fals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False"/>
  <p:tag name="HASRESULTS" val="False"/>
</p:tagLst>
</file>

<file path=ppt/tags/tag3.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LABELFORMAT" val="1"/>
  <p:tag name="NUMBERFORMAT" val="3"/>
</p:tagLst>
</file>

<file path=ppt/tags/tag30.xml><?xml version="1.0" encoding="utf-8"?>
<p:tagLst xmlns:a="http://schemas.openxmlformats.org/drawingml/2006/main" xmlns:r="http://schemas.openxmlformats.org/officeDocument/2006/relationships" xmlns:p="http://schemas.openxmlformats.org/presentationml/2006/main">
  <p:tag name="ZEROBASED" val="False"/>
</p:tagLst>
</file>

<file path=ppt/tags/tag3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2.xml><?xml version="1.0" encoding="utf-8"?>
<p:tagLst xmlns:a="http://schemas.openxmlformats.org/drawingml/2006/main" xmlns:r="http://schemas.openxmlformats.org/officeDocument/2006/relationships" xmlns:p="http://schemas.openxmlformats.org/presentationml/2006/main">
  <p:tag name="ZEROBASED" val="False"/>
  <p:tag name="TYPE" val="9"/>
  <p:tag name="DEFINEDCOLORS" val="3,6,10,45,32,50,13,4,9,55,1"/>
  <p:tag name="LABELFORMAT" val="1"/>
  <p:tag name="NUMBERFORMAT" val="3"/>
  <p:tag name="COLORTYPE" val="SCHEME"/>
</p:tagLst>
</file>

<file path=ppt/tags/tag33.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F6FA3FBD1738477BA97A23FF6E8944E3&lt;/guid&gt;&#10;        &lt;description /&gt;&#10;        &lt;date&gt;7/12/2015 1:28:0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4288C269DAF4096A9D48F862FE266FF&lt;/guid&gt;&#10;            &lt;repollguid&gt;685E0BA2E6C2415B954320114E318392&lt;/repollguid&gt;&#10;            &lt;sourceid&gt;7CB70E2EE0EC4B2886C0135F2FCB1A2A&lt;/sourceid&gt;&#10;            &lt;questiontext&gt;As a unit team commander, learning to evaluate the cadets under you is important to ______ the team and help you to be a ______ leader.&lt;/questiontext&gt;&#10;            &lt;showresults&gt;True&lt;/showresults&gt;&#10;            &lt;responsegrid&gt;0&lt;/responsegrid&gt;&#10;            &lt;countdowntimer&gt;False&lt;/countdowntimer&gt;&#10;            &lt;standards&gt;&#10;                &lt;standard&gt;&#10;                    &lt;source&gt;Custom&lt;/source&gt;&#10;                    &lt;guid /&gt;&#10;                    &lt;text&gt;1&lt;/text&gt;&#10;                &lt;/standard&gt;&#10;                &lt;standard&gt;&#10;                    &lt;source&gt;Custom&lt;/source&gt;&#10;                    &lt;guid /&gt;&#10;                    &lt;text&gt;Lesson Question&lt;/text&gt;&#10;                &lt;/standard&gt;&#10;            &lt;/standards&gt;&#10;            &lt;correctvalue&gt;10&lt;/correctvalue&gt;&#10;            &lt;incorrectvalue&gt;0&lt;/incorrectvalue&gt;&#10;            &lt;responselimit&gt;1&lt;/responselimit&gt;&#10;            &lt;bulletstyle&gt;2&lt;/bulletstyle&gt;&#10;            &lt;correctanswerindicator&gt;True&lt;/correctanswerindicator&gt;&#10;            &lt;answers&gt;&#10;                &lt;answer&gt;&#10;                    &lt;guid&gt;ECED5CA900614104B909D3FC36E3EB2D&lt;/guid&gt;&#10;                    &lt;answertext&gt;improve; laid back&lt;/answertext&gt;&#10;                    &lt;valuetype&gt;-1&lt;/valuetype&gt;&#10;                &lt;/answer&gt;&#10;                &lt;answer&gt;&#10;                    &lt;guid&gt;6CC24BBC8735467CB191F025CFF4D118&lt;/guid&gt;&#10;                    &lt;answertext&gt;aggravate; nicer&lt;/answertext&gt;&#10;                    &lt;valuetype&gt;-1&lt;/valuetype&gt;&#10;                &lt;/answer&gt;&#10;                &lt;answer&gt;&#10;                    &lt;guid&gt;7F271385D47D467B8F30F263AAFDD7FD&lt;/guid&gt;&#10;                    &lt;answertext&gt;benefit; better&lt;/answertext&gt;&#10;                    &lt;valuetype&gt;1&lt;/valuetype&gt;&#10;                &lt;/answer&gt;&#10;                &lt;answer&gt;&#10;                    &lt;guid&gt;13FA166A219B4EA4BEA934AB42DA6015&lt;/guid&gt;&#10;                    &lt;answertext&gt;maintain; stronger&lt;/answertext&gt;&#10;                    &lt;valuetype&gt;-1&lt;/valuetype&gt;&#10;                &lt;/answer&gt;&#10;            &lt;/answers&gt;&#10;            &lt;metadata&gt;&#10;                &lt;entry&gt;&#10;                    &lt;key&gt;AUTOFORMATCHART&lt;/key&gt;&#10;                    &lt;value&gt;Fals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False"/>
  <p:tag name="HASRESULTS" val="False"/>
</p:tagLst>
</file>

<file path=ppt/tags/tag34.xml><?xml version="1.0" encoding="utf-8"?>
<p:tagLst xmlns:a="http://schemas.openxmlformats.org/drawingml/2006/main" xmlns:r="http://schemas.openxmlformats.org/officeDocument/2006/relationships" xmlns:p="http://schemas.openxmlformats.org/presentationml/2006/main">
  <p:tag name="ZEROBASED" val="False"/>
</p:tagLst>
</file>

<file path=ppt/tags/tag3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6.xml><?xml version="1.0" encoding="utf-8"?>
<p:tagLst xmlns:a="http://schemas.openxmlformats.org/drawingml/2006/main" xmlns:r="http://schemas.openxmlformats.org/officeDocument/2006/relationships" xmlns:p="http://schemas.openxmlformats.org/presentationml/2006/main">
  <p:tag name="ZEROBASED" val="False"/>
  <p:tag name="TYPE" val="9"/>
  <p:tag name="DEFINEDCOLORS" val="3,6,10,45,32,50,13,4,9,55,1"/>
  <p:tag name="LABELFORMAT" val="1"/>
  <p:tag name="NUMBERFORMAT" val="3"/>
  <p:tag name="COLORTYPE" val="SCHEME"/>
</p:tagLst>
</file>

<file path=ppt/tags/tag3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0CE32E04441468BAA52D65A151CDD66&lt;/guid&gt;&#10;        &lt;description /&gt;&#10;        &lt;date&gt;7/12/2015 1:28:0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8E0DB224F73493494342CA9F7384A78&lt;/guid&gt;&#10;            &lt;repollguid&gt;F5E468C36AFF4EF1B5BD9F6D9151BC3D&lt;/repollguid&gt;&#10;            &lt;sourceid&gt;10094DE613984F18A411D6D24BD48874&lt;/sourceid&gt;&#10;            &lt;questiontext&gt;Choose the answer that correctly completes the diagram.&lt;/questiontext&gt;&#10;            &lt;showresults&gt;True&lt;/showresults&gt;&#10;            &lt;responsegrid&gt;0&lt;/responsegrid&gt;&#10;            &lt;countdowntimer&gt;False&lt;/countdowntimer&gt;&#10;            &lt;standards&gt;&#10;                &lt;standard&gt;&#10;                    &lt;source&gt;Custom&lt;/source&gt;&#10;                    &lt;guid /&gt;&#10;                    &lt;text&gt;2&lt;/text&gt;&#10;                &lt;/standard&gt;&#10;                &lt;standard&gt;&#10;                    &lt;source&gt;Custom&lt;/source&gt;&#10;                    &lt;guid /&gt;&#10;                    &lt;text&gt;Lesson Question&lt;/text&gt;&#10;                &lt;/standard&gt;&#10;            &lt;/standards&gt;&#10;            &lt;correctvalue&gt;10&lt;/correctvalue&gt;&#10;            &lt;incorrectvalue&gt;0&lt;/incorrectvalue&gt;&#10;            &lt;responselimit&gt;1&lt;/responselimit&gt;&#10;            &lt;bulletstyle&gt;2&lt;/bulletstyle&gt;&#10;            &lt;correctanswerindicator&gt;True&lt;/correctanswerindicator&gt;&#10;            &lt;answers&gt;&#10;                &lt;answer&gt;&#10;                    &lt;guid&gt;D91D3E435AF54ECA8F5D84F297CE1F99&lt;/guid&gt;&#10;                    &lt;answertext&gt;1) Achievement; 2) Ability; 3) Performance;4) Aptitude&lt;/answertext&gt;&#10;                    &lt;valuetype&gt;-1&lt;/valuetype&gt;&#10;                &lt;/answer&gt;&#10;                &lt;answer&gt;&#10;                    &lt;guid&gt;1590F4F6139748899652172112C7FA36&lt;/guid&gt;&#10;                    &lt;answertext&gt;1) Performance; 2) Achievement; 3) Aptitude; 4) Ability&lt;/answertext&gt;&#10;                    &lt;valuetype&gt;-1&lt;/valuetype&gt;&#10;                &lt;/answer&gt;&#10;                &lt;answer&gt;&#10;                    &lt;guid&gt;C5EA1A10E4964015A2884FAC3D5062D3&lt;/guid&gt;&#10;                    &lt;answertext&gt;1) Achievement; 2) Performance; 3) Ability; 4) Aptitude&lt;/answertext&gt;&#10;                    &lt;valuetype&gt;1&lt;/valuetype&gt;&#10;                &lt;/answer&gt;&#10;                &lt;answer&gt;&#10;                    &lt;guid&gt;D9DA37B4E90B4A43ACDED71BAFBF933C&lt;/guid&gt;&#10;                    &lt;answertext&gt;1) Aptitude; 2) Ability; 3) Performance; 4) Achievement&lt;/answertext&gt;&#10;                    &lt;valuetype&gt;-1&lt;/valuetype&gt;&#10;                &lt;/answer&gt;&#10;            &lt;/answers&gt;&#10;            &lt;metadata&gt;&#10;                &lt;entry&gt;&#10;                    &lt;key&gt;AUTOFORMATCHART&lt;/key&gt;&#10;                    &lt;value&gt;Fals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False"/>
  <p:tag name="HASRESULTS" val="False"/>
</p:tagLst>
</file>

<file path=ppt/tags/tag38.xml><?xml version="1.0" encoding="utf-8"?>
<p:tagLst xmlns:a="http://schemas.openxmlformats.org/drawingml/2006/main" xmlns:r="http://schemas.openxmlformats.org/officeDocument/2006/relationships" xmlns:p="http://schemas.openxmlformats.org/presentationml/2006/main">
  <p:tag name="ZEROBASED" val="False"/>
</p:tagLst>
</file>

<file path=ppt/tags/tag3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xml><?xml version="1.0" encoding="utf-8"?>
<p:tagLst xmlns:a="http://schemas.openxmlformats.org/drawingml/2006/main" xmlns:r="http://schemas.openxmlformats.org/officeDocument/2006/relationships" xmlns:p="http://schemas.openxmlformats.org/presentationml/2006/main">
  <p:tag name="ZEROBASED" val="False"/>
</p:tagLst>
</file>

<file path=ppt/tags/tag40.xml><?xml version="1.0" encoding="utf-8"?>
<p:tagLst xmlns:a="http://schemas.openxmlformats.org/drawingml/2006/main" xmlns:r="http://schemas.openxmlformats.org/officeDocument/2006/relationships" xmlns:p="http://schemas.openxmlformats.org/presentationml/2006/main">
  <p:tag name="ZEROBASED" val="False"/>
  <p:tag name="TYPE" val="9"/>
  <p:tag name="DEFINEDCOLORS" val="3,6,10,45,32,50,13,4,9,55,1"/>
  <p:tag name="LABELFORMAT" val="1"/>
  <p:tag name="NUMBERFORMAT" val="3"/>
  <p:tag name="COLORTYPE" val="SCHEME"/>
</p:tagLst>
</file>

<file path=ppt/tags/tag4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D9ECD80E64F7444F93702194000FB588&lt;/guid&gt;&#10;        &lt;description /&gt;&#10;        &lt;date&gt;7/12/2015 1:28:0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BC589D14B9D449FA82624214124BDA4&lt;/guid&gt;&#10;            &lt;repollguid&gt;07C5224625BE4299992D34DE732F7C08&lt;/repollguid&gt;&#10;            &lt;sourceid&gt;9E2BD0CF0B46466384CFEDD5061EE4D5&lt;/sourceid&gt;&#10;            &lt;questiontext&gt;What is one of the main objectives of NJROTC?&lt;/questiontext&gt;&#10;            &lt;showresults&gt;True&lt;/showresults&gt;&#10;            &lt;responsegrid&gt;0&lt;/responsegrid&gt;&#10;            &lt;countdowntimer&gt;False&lt;/countdowntimer&gt;&#10;            &lt;standards&gt;&#10;                &lt;standard&gt;&#10;                    &lt;source&gt;Custom&lt;/source&gt;&#10;                    &lt;guid /&gt;&#10;                    &lt;text&gt;1&lt;/text&gt;&#10;                &lt;/standard&gt;&#10;                &lt;standard&gt;&#10;                    &lt;source&gt;Custom&lt;/source&gt;&#10;                    &lt;guid /&gt;&#10;                    &lt;text&gt;Lesson Question&lt;/text&gt;&#10;                &lt;/standard&gt;&#10;            &lt;/standards&gt;&#10;            &lt;correctvalue&gt;10&lt;/correctvalue&gt;&#10;            &lt;incorrectvalue&gt;0&lt;/incorrectvalue&gt;&#10;            &lt;responselimit&gt;1&lt;/responselimit&gt;&#10;            &lt;bulletstyle&gt;2&lt;/bulletstyle&gt;&#10;            &lt;correctanswerindicator&gt;True&lt;/correctanswerindicator&gt;&#10;            &lt;answers&gt;&#10;                &lt;answer&gt;&#10;                    &lt;guid&gt;04855D78929744ACAAF9F90735686A60&lt;/guid&gt;&#10;                    &lt;answertext&gt;Winning wars&lt;/answertext&gt;&#10;                    &lt;valuetype&gt;-1&lt;/valuetype&gt;&#10;                &lt;/answer&gt;&#10;                &lt;answer&gt;&#10;                    &lt;guid&gt;3ED6448E87384B178E6B5EE507D41F76&lt;/guid&gt;&#10;                    &lt;answertext&gt;Differentiating from other branches&lt;/answertext&gt;&#10;                    &lt;valuetype&gt;-1&lt;/valuetype&gt;&#10;                &lt;/answer&gt;&#10;                &lt;answer&gt;&#10;                    &lt;guid&gt;6DF4E9AABDA745F7A8CEEA239E9EDD93&lt;/guid&gt;&#10;                    &lt;answertext&gt;Creating obedient followers&lt;/answertext&gt;&#10;                    &lt;valuetype&gt;-1&lt;/valuetype&gt;&#10;                &lt;/answer&gt;&#10;                &lt;answer&gt;&#10;                    &lt;guid&gt;375AA357F8D941A693B888B00E78142C&lt;/guid&gt;&#10;                    &lt;answertext&gt;Developing leadership ability&lt;/answertext&gt;&#10;                    &lt;valuetype&gt;1&lt;/valuetype&gt;&#10;                &lt;/answer&gt;&#10;            &lt;/answers&gt;&#10;            &lt;metadata&gt;&#10;                &lt;entry&gt;&#10;                    &lt;key&gt;AUTOFORMATCHART&lt;/key&gt;&#10;                    &lt;value&gt;Fals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False"/>
  <p:tag name="HASRESULTS" val="False"/>
</p:tagLst>
</file>

<file path=ppt/tags/tag42.xml><?xml version="1.0" encoding="utf-8"?>
<p:tagLst xmlns:a="http://schemas.openxmlformats.org/drawingml/2006/main" xmlns:r="http://schemas.openxmlformats.org/officeDocument/2006/relationships" xmlns:p="http://schemas.openxmlformats.org/presentationml/2006/main">
  <p:tag name="ZEROBASED" val="False"/>
</p:tagLst>
</file>

<file path=ppt/tags/tag4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4.xml><?xml version="1.0" encoding="utf-8"?>
<p:tagLst xmlns:a="http://schemas.openxmlformats.org/drawingml/2006/main" xmlns:r="http://schemas.openxmlformats.org/officeDocument/2006/relationships" xmlns:p="http://schemas.openxmlformats.org/presentationml/2006/main">
  <p:tag name="ZEROBASED" val="False"/>
  <p:tag name="TYPE" val="9"/>
  <p:tag name="COLORTYPE" val="SCHEME"/>
  <p:tag name="DEFINEDCOLORS" val="3,6,10,45,32,50,13,4,9,55,1"/>
  <p:tag name="LABELFORMAT" val="1"/>
  <p:tag name="NUMBERFORMAT" val="3"/>
</p:tagLst>
</file>

<file path=ppt/tags/tag4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C821E261EC9F402E9979A1C80B4B8FAF&lt;/guid&gt;&#10;        &lt;description /&gt;&#10;        &lt;date&gt;7/12/2015 1:28:1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A97A60BC30F48DB847A37C20E97DB7A&lt;/guid&gt;&#10;            &lt;repollguid&gt;A041C50F3D0C4DB0ACD2EF2EAC7A59B2&lt;/repollguid&gt;&#10;            &lt;sourceid&gt;482E6C76E71F45C2995338D7E343996D&lt;/sourceid&gt;&#10;            &lt;questiontext&gt;In evaluating the sailor, based on the statement below, which of the following characteristics would you say this evaluation most strongly exemplifies? Managed removal of flight deck debris, fuel, oil, hydraulic fluids, and other hazards; kept flight deck operational despite 50% reduction in equipment availability; ensured zero delays to flight deck operations&lt;/questiontext&gt;&#10;            &lt;showresults&gt;True&lt;/showresults&gt;&#10;            &lt;responsegrid&gt;0&lt;/responsegrid&gt;&#10;            &lt;countdowntimer&gt;False&lt;/countdowntimer&gt;&#10;            &lt;standards&gt;&#10;                &lt;standard&gt;&#10;                    &lt;source&gt;Custom&lt;/source&gt;&#10;                    &lt;guid /&gt;&#10;                    &lt;text&gt;2&lt;/text&gt;&#10;                &lt;/standard&gt;&#10;                &lt;standard&gt;&#10;                    &lt;source&gt;Custom&lt;/source&gt;&#10;                    &lt;guid /&gt;&#10;                    &lt;text&gt;Lesson Question&lt;/text&gt;&#10;                &lt;/standard&gt;&#10;            &lt;/standards&gt;&#10;            &lt;correctvalue&gt;10&lt;/correctvalue&gt;&#10;            &lt;incorrectvalue&gt;0&lt;/incorrectvalue&gt;&#10;            &lt;responselimit&gt;1&lt;/responselimit&gt;&#10;            &lt;bulletstyle&gt;2&lt;/bulletstyle&gt;&#10;            &lt;correctanswerindicator&gt;True&lt;/correctanswerindicator&gt;&#10;            &lt;answers&gt;&#10;                &lt;answer&gt;&#10;                    &lt;guid&gt;55F32614DC464581B3BB182DFF544C09&lt;/guid&gt;&#10;                    &lt;answertext&gt;Honesty&lt;/answertext&gt;&#10;                    &lt;valuetype&gt;-1&lt;/valuetype&gt;&#10;                &lt;/answer&gt;&#10;                &lt;answer&gt;&#10;                    &lt;guid&gt;6BA84B9E0FFD4AD8BBD29E00333A4028&lt;/guid&gt;&#10;                    &lt;answertext&gt;Motivation&lt;/answertext&gt;&#10;                    &lt;valuetype&gt;1&lt;/valuetype&gt;&#10;                &lt;/answer&gt;&#10;                &lt;answer&gt;&#10;                    &lt;guid&gt;0DE198978704412EAD7B054F97624F0C&lt;/guid&gt;&#10;                    &lt;answertext&gt;Academic record&lt;/answertext&gt;&#10;                    &lt;valuetype&gt;-1&lt;/valuetype&gt;&#10;                &lt;/answer&gt;&#10;                &lt;answer&gt;&#10;                    &lt;guid&gt;00153ACAC0D44CDDB69C33CC018CB6D9&lt;/guid&gt;&#10;                    &lt;answertext&gt;Record of loyalty&lt;/answertext&gt;&#10;                    &lt;valuetype&gt;-1&lt;/valuetype&gt;&#10;                &lt;/answer&gt;&#10;            &lt;/answers&gt;&#10;            &lt;metadata&gt;&#10;                &lt;entry&gt;&#10;                    &lt;key&gt;AUTOFORMATCHART&lt;/key&gt;&#10;                    &lt;value&gt;Fals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False"/>
  <p:tag name="HASRESULTS" val="False"/>
</p:tagLst>
</file>

<file path=ppt/tags/tag46.xml><?xml version="1.0" encoding="utf-8"?>
<p:tagLst xmlns:a="http://schemas.openxmlformats.org/drawingml/2006/main" xmlns:r="http://schemas.openxmlformats.org/officeDocument/2006/relationships" xmlns:p="http://schemas.openxmlformats.org/presentationml/2006/main">
  <p:tag name="ZEROBASED" val="False"/>
</p:tagLst>
</file>

<file path=ppt/tags/tag4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8.xml><?xml version="1.0" encoding="utf-8"?>
<p:tagLst xmlns:a="http://schemas.openxmlformats.org/drawingml/2006/main" xmlns:r="http://schemas.openxmlformats.org/officeDocument/2006/relationships" xmlns:p="http://schemas.openxmlformats.org/presentationml/2006/main">
  <p:tag name="ZEROBASED" val="False"/>
  <p:tag name="TYPE" val="9"/>
  <p:tag name="DEFINEDCOLORS" val="3,6,10,45,32,50,13,4,9,55,1"/>
  <p:tag name="COLORTYPE" val="SCHEME"/>
  <p:tag name="LABELFORMAT" val="1"/>
  <p:tag name="NUMBERFORMAT" val="3"/>
</p:tagLst>
</file>

<file path=ppt/tags/tag49.xml><?xml version="1.0" encoding="utf-8"?>
<p:tagLst xmlns:a="http://schemas.openxmlformats.org/drawingml/2006/main" xmlns:r="http://schemas.openxmlformats.org/officeDocument/2006/relationships" xmlns:p="http://schemas.openxmlformats.org/presentationml/2006/main">
  <p:tag name="TYPE" val="ShortAnswerSlide"/>
  <p:tag name="TPQUESTIONXML" val="﻿&lt;?xml version=&quot;1.0&quot; encoding=&quot;utf-8&quot;?&gt;&#10;&lt;questionlist&gt;&#10;    &lt;properties&gt;&#10;        &lt;guid&gt;44B509213C2C4B6098FE6967906844B1&lt;/guid&gt;&#10;        &lt;description /&gt;&#10;        &lt;date&gt;5/20/2015 12:44:1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shortanswer&gt;&#10;            &lt;guid&gt;224A54346960493295A35FEE431CE62A&lt;/guid&gt;&#10;            &lt;repollguid&gt;72EB8ABF216548FEB8BE3B4AE4452A9C&lt;/repollguid&gt;&#10;            &lt;sourceid&gt;374F1F5BF5164A0B8B4ECC0AB243F8CD&lt;/sourceid&gt;&#10;            &lt;questiontext&gt;Describe the basis by which an NJROTC cadet is evaluated.&lt;/questiontext&gt;&#10;            &lt;showresults&gt;True&lt;/showresults&gt;&#10;            &lt;responsegrid&gt;0&lt;/responsegrid&gt;&#10;            &lt;countdowntimer&gt;False&lt;/countdowntimer&gt;&#10;            &lt;countdowntime&gt;30&lt;/countdowntime&gt;&#10;            &lt;correctvalue&gt;10&lt;/correctvalue&gt;&#10;            &lt;incorrectvalue&gt;0&lt;/incorrectvalue&gt;&#10;            &lt;keywordvaluetype&gt;0&lt;/keywordvaluetype&gt;&#10;            &lt;metadata&gt;&#10;                &lt;entry&gt;&#10;                    &lt;key&gt;AUTOFORMATCHART&lt;/key&gt;&#10;                    &lt;value&gt;False&lt;/value&gt;&#10;                &lt;/entry&gt;&#10;                &lt;entry&gt;&#10;                    &lt;key&gt;AUTOOPENPOLL&lt;/key&gt;&#10;                    &lt;value&gt;True&lt;/value&gt;&#10;                &lt;/entry&gt;&#10;                &lt;entry&gt;&#10;                    &lt;key&gt;LIVECHARTING&lt;/key&gt;&#10;                    &lt;value&gt;False&lt;/value&gt;&#10;                &lt;/entry&gt;&#10;            &lt;/metadata&gt;&#10;        &lt;/shortanswer&gt;&#10;    &lt;/questions&gt;&#10;&lt;/questionlist&gt;"/>
  <p:tag name="AUTOOPENPOLL" val="True"/>
  <p:tag name="AUTOFORMATCHART" val="False"/>
  <p:tag name="HASRESULTS" val="False"/>
</p:tagLst>
</file>

<file path=ppt/tags/tag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4FC8194CA864781A8C51789F2E31AF6&lt;/guid&gt;&#10;        &lt;description /&gt;&#10;        &lt;date&gt;7/12/2015 1:27:4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32F8CCF005541F49187C65393864E1B&lt;/guid&gt;&#10;            &lt;repollguid&gt;C512A7C5E18C4FB88732B5D3914872BF&lt;/repollguid&gt;&#10;            &lt;sourceid&gt;8ECF39704FC242D88E1655C009620734&lt;/sourceid&gt;&#10;            &lt;questiontext&gt;Refers to what a person does; actual behavior or actual output&lt;/questiontext&gt;&#10;            &lt;showresults&gt;True&lt;/showresults&gt;&#10;            &lt;responsegrid&gt;0&lt;/responsegrid&gt;&#10;            &lt;countdowntimer&gt;False&lt;/countdowntimer&gt;&#10;            &lt;standards&gt;&#10;                &lt;standard&gt;&#10;                    &lt;source&gt;Custom&lt;/source&gt;&#10;                    &lt;guid /&gt;&#10;                    &lt;text&gt;1&lt;/text&gt;&#10;                &lt;/standard&gt;&#10;                &lt;standard&gt;&#10;                    &lt;source&gt;Custom&lt;/source&gt;&#10;                    &lt;guid /&gt;&#10;                    &lt;text&gt;Key Term&lt;/text&gt;&#10;                &lt;/standard&gt;&#10;            &lt;/standards&gt;&#10;            &lt;correctvalue&gt;10&lt;/correctvalue&gt;&#10;            &lt;incorrectvalue&gt;0&lt;/incorrectvalue&gt;&#10;            &lt;responselimit&gt;1&lt;/responselimit&gt;&#10;            &lt;bulletstyle&gt;2&lt;/bulletstyle&gt;&#10;            &lt;correctanswerindicator&gt;True&lt;/correctanswerindicator&gt;&#10;            &lt;answers&gt;&#10;                &lt;answer&gt;&#10;                    &lt;guid&gt;86D76E886F3F414B93EA0597EEEEB343&lt;/guid&gt;&#10;                    &lt;answertext&gt;Progress assessment&lt;/answertext&gt;&#10;                    &lt;valuetype&gt;-1&lt;/valuetype&gt;&#10;                &lt;/answer&gt;&#10;                &lt;answer&gt;&#10;                    &lt;guid&gt;61378CAC34F94682A1B8D16064325ABE&lt;/guid&gt;&#10;                    &lt;answertext&gt;Self-evaluation&lt;/answertext&gt;&#10;                    &lt;valuetype&gt;-1&lt;/valuetype&gt;&#10;                &lt;/answer&gt;&#10;                &lt;answer&gt;&#10;                    &lt;guid&gt;4CC044E590F545C9AD60A797A4005EAF&lt;/guid&gt;&#10;                    &lt;answertext&gt;Performance&lt;/answertext&gt;&#10;                    &lt;valuetype&gt;1&lt;/valuetype&gt;&#10;                &lt;/answer&gt;&#10;                &lt;answer&gt;&#10;                    &lt;guid&gt;23BE4E00A1544B0B9CB1A003C6C71758&lt;/guid&gt;&#10;                    &lt;answertext&gt;Self-confidence&lt;/answertext&gt;&#10;                    &lt;valuetype&gt;-1&lt;/valuetype&gt;&#10;                &lt;/answer&gt;&#10;            &lt;/answers&gt;&#10;            &lt;metadata&gt;&#10;                &lt;entry&gt;&#10;                    &lt;key&gt;AUTOFORMATCHART&lt;/key&gt;&#10;                    &lt;value&gt;Fals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False"/>
  <p:tag name="HASRESULTS" val="False"/>
</p:tagLst>
</file>

<file path=ppt/tags/tag5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5DF0F5ECBEB04BB59708D8D92286DE98&lt;/guid&gt;&#10;        &lt;description /&gt;&#10;        &lt;date&gt;7/12/2015 1:28:11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270A0C4AD8443C69E3CA3CA5FCDC63E&lt;/guid&gt;&#10;            &lt;repollguid&gt;9BCB84CA4B104EDDBE09565A58DD2167&lt;/repollguid&gt;&#10;            &lt;sourceid&gt;96944A5C74444A6F89722AB29C31E8F9&lt;/sourceid&gt;&#10;            &lt;questiontext&gt;Success is reached by setting ______ goals.&lt;/questiontext&gt;&#10;            &lt;showresults&gt;True&lt;/showresults&gt;&#10;            &lt;responsegrid&gt;0&lt;/responsegrid&gt;&#10;            &lt;countdowntimer&gt;False&lt;/countdowntimer&gt;&#10;            &lt;standards&gt;&#10;                &lt;standard&gt;&#10;                    &lt;source&gt;Custom&lt;/source&gt;&#10;                    &lt;guid /&gt;&#10;                    &lt;text&gt;1&lt;/text&gt;&#10;                &lt;/standard&gt;&#10;                &lt;standard&gt;&#10;                    &lt;source&gt;Custom&lt;/source&gt;&#10;                    &lt;guid /&gt;&#10;                    &lt;text&gt;Lesson Question&lt;/text&gt;&#10;                &lt;/standard&gt;&#10;            &lt;/standards&gt;&#10;            &lt;correctvalue&gt;10&lt;/correctvalue&gt;&#10;            &lt;incorrectvalue&gt;0&lt;/incorrectvalue&gt;&#10;            &lt;responselimit&gt;1&lt;/responselimit&gt;&#10;            &lt;bulletstyle&gt;2&lt;/bulletstyle&gt;&#10;            &lt;correctanswerindicator&gt;True&lt;/correctanswerindicator&gt;&#10;            &lt;answers&gt;&#10;                &lt;answer&gt;&#10;                    &lt;guid&gt;6478CCE0E9324BCCA318D147A51205B7&lt;/guid&gt;&#10;                    &lt;answertext&gt;realistic&lt;/answertext&gt;&#10;                    &lt;valuetype&gt;1&lt;/valuetype&gt;&#10;                &lt;/answer&gt;&#10;                &lt;answer&gt;&#10;                    &lt;guid&gt;EDB00352CDDF4C16A2C0BC00F558F5E1&lt;/guid&gt;&#10;                    &lt;answertext&gt;unreachable&lt;/answertext&gt;&#10;                    &lt;valuetype&gt;-1&lt;/valuetype&gt;&#10;                &lt;/answer&gt;&#10;                &lt;answer&gt;&#10;                    &lt;guid&gt;2571ECB76CB343348D650448999B9881&lt;/guid&gt;&#10;                    &lt;answertext&gt;many complex&lt;/answertext&gt;&#10;                    &lt;valuetype&gt;-1&lt;/valuetype&gt;&#10;                &lt;/answer&gt;&#10;                &lt;answer&gt;&#10;                    &lt;guid&gt;BCE9550C2F5146C0AD8DCB00DEABE6C6&lt;/guid&gt;&#10;                    &lt;answertext&gt;easily achievable&lt;/answertext&gt;&#10;                    &lt;valuetype&gt;-1&lt;/valuetype&gt;&#10;                &lt;/answer&gt;&#10;            &lt;/answers&gt;&#10;            &lt;metadata&gt;&#10;                &lt;entry&gt;&#10;                    &lt;key&gt;AUTOFORMATCHART&lt;/key&gt;&#10;                    &lt;value&gt;Fals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False"/>
  <p:tag name="HASRESULTS" val="False"/>
</p:tagLst>
</file>

<file path=ppt/tags/tag51.xml><?xml version="1.0" encoding="utf-8"?>
<p:tagLst xmlns:a="http://schemas.openxmlformats.org/drawingml/2006/main" xmlns:r="http://schemas.openxmlformats.org/officeDocument/2006/relationships" xmlns:p="http://schemas.openxmlformats.org/presentationml/2006/main">
  <p:tag name="ZEROBASED" val="False"/>
</p:tagLst>
</file>

<file path=ppt/tags/tag52.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3.xml><?xml version="1.0" encoding="utf-8"?>
<p:tagLst xmlns:a="http://schemas.openxmlformats.org/drawingml/2006/main" xmlns:r="http://schemas.openxmlformats.org/officeDocument/2006/relationships" xmlns:p="http://schemas.openxmlformats.org/presentationml/2006/main">
  <p:tag name="ZEROBASED" val="False"/>
  <p:tag name="TYPE" val="9"/>
  <p:tag name="COLORTYPE" val="SCHEME"/>
  <p:tag name="DEFINEDCOLORS" val="3,6,10,45,32,50,13,4,9,55,1"/>
  <p:tag name="LABELFORMAT" val="1"/>
  <p:tag name="NUMBERFORMAT" val="3"/>
</p:tagLst>
</file>

<file path=ppt/tags/tag5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9975D1CD1CF944F1896B5AA605D84C14&lt;/guid&gt;&#10;        &lt;description /&gt;&#10;        &lt;date&gt;7/12/2015 1:28:12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5FB44D5114A45C8A89342A170C042E2&lt;/guid&gt;&#10;            &lt;repollguid&gt;0C435EF0F8F342D0A12EEB11A0498F7F&lt;/repollguid&gt;&#10;            &lt;sourceid&gt;0BB7EB89C33D4799922FA48CFDF64648&lt;/sourceid&gt;&#10;            &lt;questiontext&gt;Which of the following questions would be effective for continual self-evaluation?(Input all that apply, then push the ENTER button.)&lt;/questiontext&gt;&#10;            &lt;showresults&gt;True&lt;/showresults&gt;&#10;            &lt;responsegrid&gt;0&lt;/responsegrid&gt;&#10;            &lt;countdowntimer&gt;False&lt;/countdowntimer&gt;&#10;            &lt;standards&gt;&#10;                &lt;standard&gt;&#10;                    &lt;source&gt;Custom&lt;/source&gt;&#10;                    &lt;guid /&gt;&#10;                    &lt;text&gt;2&lt;/text&gt;&#10;                &lt;/standard&gt;&#10;                &lt;standard&gt;&#10;                    &lt;source&gt;Custom&lt;/source&gt;&#10;                    &lt;guid /&gt;&#10;                    &lt;text&gt;Lesson Question&lt;/text&gt;&#10;                &lt;/standard&gt;&#10;            &lt;/standards&gt;&#10;            &lt;correctvalue&gt;10&lt;/correctvalue&gt;&#10;            &lt;incorrectvalue&gt;0&lt;/incorrectvalue&gt;&#10;            &lt;responselimit&gt;4&lt;/responselimit&gt;&#10;            &lt;allornothingscoring&gt;True&lt;/allornothingscoring&gt;&#10;            &lt;bulletstyle&gt;2&lt;/bulletstyle&gt;&#10;            &lt;correctanswerindicator&gt;True&lt;/correctanswerindicator&gt;&#10;            &lt;answers&gt;&#10;                &lt;answer&gt;&#10;                    &lt;guid&gt;6A967468E853425CB4FA836B3A3E9DA6&lt;/guid&gt;&#10;                    &lt;answertext&gt;How well am I progressing toward my goal?&lt;/answertext&gt;&#10;                    &lt;valuetype&gt;1&lt;/valuetype&gt;&#10;                &lt;/answer&gt;&#10;                &lt;answer&gt;&#10;                    &lt;guid&gt;C51550434D644EC0A447091627B1C30A&lt;/guid&gt;&#10;                    &lt;answertext&gt;How are my peers progressing?&lt;/answertext&gt;&#10;                    &lt;valuetype&gt;-1&lt;/valuetype&gt;&#10;                &lt;/answer&gt;&#10;                &lt;answer&gt;&#10;                    &lt;guid&gt;DA624CB5875C4BE4BE636B025A17BCEF&lt;/guid&gt;&#10;                    &lt;answertext&gt;Am I off track?&lt;/answertext&gt;&#10;                    &lt;valuetype&gt;1&lt;/valuetype&gt;&#10;                &lt;/answer&gt;&#10;                &lt;answer&gt;&#10;                    &lt;guid&gt;1D7A984D22D24017A3F52022D8601287&lt;/guid&gt;&#10;                    &lt;answertext&gt;Do I need to take action to get back on track?&lt;/answertext&gt;&#10;                    &lt;valuetype&gt;1&lt;/valuetype&gt;&#10;                &lt;/answer&gt;&#10;            &lt;/answers&gt;&#10;            &lt;metadata&gt;&#10;                &lt;entry&gt;&#10;                    &lt;key&gt;AUTOFORMATCHART&lt;/key&gt;&#10;                    &lt;value&gt;Fals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False"/>
  <p:tag name="HASRESULTS" val="False"/>
</p:tagLst>
</file>

<file path=ppt/tags/tag55.xml><?xml version="1.0" encoding="utf-8"?>
<p:tagLst xmlns:a="http://schemas.openxmlformats.org/drawingml/2006/main" xmlns:r="http://schemas.openxmlformats.org/officeDocument/2006/relationships" xmlns:p="http://schemas.openxmlformats.org/presentationml/2006/main">
  <p:tag name="ZEROBASED" val="False"/>
</p:tagLst>
</file>

<file path=ppt/tags/tag5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8.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9.xml><?xml version="1.0" encoding="utf-8"?>
<p:tagLst xmlns:a="http://schemas.openxmlformats.org/drawingml/2006/main" xmlns:r="http://schemas.openxmlformats.org/officeDocument/2006/relationships" xmlns:p="http://schemas.openxmlformats.org/presentationml/2006/main">
  <p:tag name="ZEROBASED" val="False"/>
  <p:tag name="TYPE" val="9"/>
  <p:tag name="DEFINEDCOLORS" val="3,6,10,45,32,50,13,4,9,55,1"/>
  <p:tag name="LABELFORMAT" val="1"/>
  <p:tag name="NUMBERFORMAT" val="3"/>
  <p:tag name="COLORTYPE" val="SCHEME"/>
</p:tagLst>
</file>

<file path=ppt/tags/tag6.xml><?xml version="1.0" encoding="utf-8"?>
<p:tagLst xmlns:a="http://schemas.openxmlformats.org/drawingml/2006/main" xmlns:r="http://schemas.openxmlformats.org/officeDocument/2006/relationships" xmlns:p="http://schemas.openxmlformats.org/presentationml/2006/main">
  <p:tag name="ZEROBASED" val="False"/>
</p:tagLst>
</file>

<file path=ppt/tags/tag60.xml><?xml version="1.0" encoding="utf-8"?>
<p:tagLst xmlns:a="http://schemas.openxmlformats.org/drawingml/2006/main" xmlns:r="http://schemas.openxmlformats.org/officeDocument/2006/relationships" xmlns:p="http://schemas.openxmlformats.org/presentationml/2006/main">
  <p:tag name="SCORECALCULATION" val="1"/>
  <p:tag name="NUMBERTODISPLAY" val="10"/>
  <p:tag name="PARTICIPANTDISPLAY" val="1"/>
  <p:tag name="DISPLAYPOINTSLESSTHANONE" val="False"/>
  <p:tag name="CORRECTONLY" val="False"/>
  <p:tag name="TYPE" val="ParticipantLeaderboardSlide"/>
</p:tagLst>
</file>

<file path=ppt/tags/tag61.xml><?xml version="1.0" encoding="utf-8"?>
<p:tagLst xmlns:a="http://schemas.openxmlformats.org/drawingml/2006/main" xmlns:r="http://schemas.openxmlformats.org/officeDocument/2006/relationships" xmlns:p="http://schemas.openxmlformats.org/presentationml/2006/main">
  <p:tag name="NUMBERTODISPLAY" val="20"/>
  <p:tag name="SCORECALCULATION" val="1"/>
  <p:tag name="DISPLAYPOINTSLESSTHANONE" val="True"/>
  <p:tag name="PARTICIPANTDISPLAY" val="1"/>
  <p:tag name="CORRECTONLY" val="False"/>
  <p:tag name="TYPE" val="TeamLeaderboardSlide"/>
</p:tagLst>
</file>

<file path=ppt/tags/tag62.xml><?xml version="1.0" encoding="utf-8"?>
<p:tagLst xmlns:a="http://schemas.openxmlformats.org/drawingml/2006/main" xmlns:r="http://schemas.openxmlformats.org/officeDocument/2006/relationships" xmlns:p="http://schemas.openxmlformats.org/presentationml/2006/main">
  <p:tag name="PARTICIPANTDISPLAY" val="1"/>
  <p:tag name="SCORECALCULATION" val="1"/>
  <p:tag name="NUMBERTODISPLAY" val="10"/>
  <p:tag name="DISPLAYPOINTSLESSTHANONE" val="False"/>
  <p:tag name="CORRECTONLY" val="False"/>
  <p:tag name="TYPE" val="TeamMVPSlide"/>
</p:tagLst>
</file>

<file path=ppt/tags/tag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8.xml><?xml version="1.0" encoding="utf-8"?>
<p:tagLst xmlns:a="http://schemas.openxmlformats.org/drawingml/2006/main" xmlns:r="http://schemas.openxmlformats.org/officeDocument/2006/relationships" xmlns:p="http://schemas.openxmlformats.org/presentationml/2006/main">
  <p:tag name="ZEROBASED" val="False"/>
  <p:tag name="TYPE" val="9"/>
  <p:tag name="DEFINEDCOLORS" val="3,6,10,45,32,50,13,4,9,55,1"/>
  <p:tag name="LABELFORMAT" val="1"/>
  <p:tag name="NUMBERFORMAT" val="3"/>
  <p:tag name="COLORTYPE" val="SCHEME"/>
</p:tagLst>
</file>

<file path=ppt/tags/tag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BCD31E8FEDFB4E999D40787272951D6A&lt;/guid&gt;&#10;        &lt;description /&gt;&#10;        &lt;date&gt;7/12/2015 1:27:4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2BEB434457642858FC473B7B1813F84&lt;/guid&gt;&#10;            &lt;repollguid&gt;6E6B800F745C41CA913E0E34FC2665B6&lt;/repollguid&gt;&#10;            &lt;sourceid&gt;FA515B84200A448EA500041604D687BA&lt;/sourceid&gt;&#10;            &lt;questiontext&gt;An assessment, appraisal, rating, or judgment regarding a person’s performance&lt;/questiontext&gt;&#10;            &lt;showresults&gt;True&lt;/showresults&gt;&#10;            &lt;responsegrid&gt;0&lt;/responsegrid&gt;&#10;            &lt;countdowntimer&gt;False&lt;/countdowntimer&gt;&#10;            &lt;standards&gt;&#10;                &lt;standard&gt;&#10;                    &lt;source&gt;Custom&lt;/source&gt;&#10;                    &lt;guid /&gt;&#10;                    &lt;text&gt;1&lt;/text&gt;&#10;                &lt;/standard&gt;&#10;                &lt;standard&gt;&#10;                    &lt;source&gt;Custom&lt;/source&gt;&#10;                    &lt;guid /&gt;&#10;                    &lt;text&gt;Key Term&lt;/text&gt;&#10;                &lt;/standard&gt;&#10;            &lt;/standards&gt;&#10;            &lt;correctvalue&gt;10&lt;/correctvalue&gt;&#10;            &lt;incorrectvalue&gt;0&lt;/incorrectvalue&gt;&#10;            &lt;responselimit&gt;1&lt;/responselimit&gt;&#10;            &lt;bulletstyle&gt;2&lt;/bulletstyle&gt;&#10;            &lt;correctanswerindicator&gt;True&lt;/correctanswerindicator&gt;&#10;            &lt;answers&gt;&#10;                &lt;answer&gt;&#10;                    &lt;guid&gt;5E3368D3E0634E259DEDAB383A727304&lt;/guid&gt;&#10;                    &lt;answertext&gt;Aptitude&lt;/answertext&gt;&#10;                    &lt;valuetype&gt;-1&lt;/valuetype&gt;&#10;                &lt;/answer&gt;&#10;                &lt;answer&gt;&#10;                    &lt;guid&gt;7597B82A719D4A568A0E820060F66E86&lt;/guid&gt;&#10;                    &lt;answertext&gt;Performance&lt;/answertext&gt;&#10;                    &lt;valuetype&gt;-1&lt;/valuetype&gt;&#10;                &lt;/answer&gt;&#10;                &lt;answer&gt;&#10;                    &lt;guid&gt;52BDE3D7C61745708601A0B59CFC4AE5&lt;/guid&gt;&#10;                    &lt;answertext&gt;Judgment&lt;/answertext&gt;&#10;                    &lt;valuetype&gt;-1&lt;/valuetype&gt;&#10;                &lt;/answer&gt;&#10;                &lt;answer&gt;&#10;                    &lt;guid&gt;58662A1F11A046FBBF218EE78E8F092E&lt;/guid&gt;&#10;                    &lt;answertext&gt;Evaluation&lt;/answertext&gt;&#10;                    &lt;valuetype&gt;1&lt;/valuetype&gt;&#10;                &lt;/answer&gt;&#10;            &lt;/answers&gt;&#10;            &lt;metadata&gt;&#10;                &lt;entry&gt;&#10;                    &lt;key&gt;AUTOFORMATCHART&lt;/key&gt;&#10;                    &lt;value&gt;Fals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False"/>
  <p:tag name="HASRESULTS" val="False"/>
</p:tagLst>
</file>

<file path=ppt/theme/theme1.xml><?xml version="1.0" encoding="utf-8"?>
<a:theme xmlns:a="http://schemas.openxmlformats.org/drawingml/2006/main" name="NJROTC Slide Template- FINAL PAM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JROTC Slide Templat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C000"/>
        </a:solidFill>
        <a:ln>
          <a:noFill/>
        </a:ln>
        <a:effectLst/>
        <a:extLst/>
      </a:spPr>
      <a:bodyPr wrap="square" lIns="0" tIns="0" rIns="0" bIns="0" rtlCol="0" anchor="ctr">
        <a:spAutoFit/>
      </a:bodyPr>
      <a:lstStyle>
        <a:defPPr algn="ctr">
          <a:spcBef>
            <a:spcPct val="0"/>
          </a:spcBef>
          <a:spcAft>
            <a:spcPts val="1200"/>
          </a:spcAft>
          <a:buFontTx/>
          <a:buNone/>
          <a:defRPr sz="2800" dirty="0">
            <a:solidFill>
              <a:schemeClr val="bg1"/>
            </a:solidFill>
            <a:latin typeface="+mn-lt"/>
          </a:defRPr>
        </a:defPPr>
      </a:lstStyle>
    </a:spDef>
  </a:objectDefaults>
  <a:extraClrSchemeLst/>
</a:theme>
</file>

<file path=ppt/theme/theme3.xml><?xml version="1.0" encoding="utf-8"?>
<a:theme xmlns:a="http://schemas.openxmlformats.org/drawingml/2006/main" name="Custom Design">
  <a:themeElements>
    <a:clrScheme name="Custom 16">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00"/>
      </a:hlink>
      <a:folHlink>
        <a:srgbClr val="FFC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PC JROTC">
  <a:themeElements>
    <a:clrScheme name="Custom 16">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00"/>
      </a:hlink>
      <a:folHlink>
        <a:srgbClr val="FFC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TPC JROTC">
  <a:themeElements>
    <a:clrScheme name="Custom 16">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00"/>
      </a:hlink>
      <a:folHlink>
        <a:srgbClr val="FFC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TPC JROTC">
  <a:themeElements>
    <a:clrScheme name="Custom 16">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00"/>
      </a:hlink>
      <a:folHlink>
        <a:srgbClr val="FFC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TPC JROTC">
  <a:themeElements>
    <a:clrScheme name="Custom 16">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00"/>
      </a:hlink>
      <a:folHlink>
        <a:srgbClr val="FFC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NJROTC Slide Template- FINAL PAMx</Template>
  <TotalTime>19672</TotalTime>
  <Words>1578</Words>
  <Application>Microsoft Office PowerPoint</Application>
  <PresentationFormat>On-screen Show (4:3)</PresentationFormat>
  <Paragraphs>355</Paragraphs>
  <Slides>50</Slides>
  <Notes>2</Notes>
  <HiddenSlides>5</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50</vt:i4>
      </vt:variant>
    </vt:vector>
  </HeadingPairs>
  <TitlesOfParts>
    <vt:vector size="62" baseType="lpstr">
      <vt:lpstr>Arial</vt:lpstr>
      <vt:lpstr>Calibri</vt:lpstr>
      <vt:lpstr>Calibri Light</vt:lpstr>
      <vt:lpstr>Wingdings</vt:lpstr>
      <vt:lpstr>Wingdings 2</vt:lpstr>
      <vt:lpstr>NJROTC Slide Template- FINAL PAMx</vt:lpstr>
      <vt:lpstr>NJROTC Slide Template- FINAL</vt:lpstr>
      <vt:lpstr>Custom Design</vt:lpstr>
      <vt:lpstr>TPC JROTC</vt:lpstr>
      <vt:lpstr>2_TPC JROTC</vt:lpstr>
      <vt:lpstr>1_TPC JROTC</vt:lpstr>
      <vt:lpstr>3_TPC JROTC</vt:lpstr>
      <vt:lpstr>Module 2 – Leadership</vt:lpstr>
      <vt:lpstr>PowerPoint Presentation</vt:lpstr>
      <vt:lpstr>PowerPoint Presentation</vt:lpstr>
      <vt:lpstr>Key Term Questions Slide Index</vt:lpstr>
      <vt:lpstr>Team Assignment</vt:lpstr>
      <vt:lpstr>Refers to what a person does; actual behavior or actual output</vt:lpstr>
      <vt:lpstr>An assessment, appraisal, rating, or judgment regarding a person’s performance</vt:lpstr>
      <vt:lpstr>Potential skills and abilities in the future</vt:lpstr>
      <vt:lpstr>Assessment that is conducted after a period of instruction; in the military, it is measured by periodic formal and informal: performance ratings, advancement exams, aptitude tests </vt:lpstr>
      <vt:lpstr>Looking at your progress, development, and learning to determine what has improved and what areas still need improvement</vt:lpstr>
      <vt:lpstr>PowerPoint Presentation</vt:lpstr>
      <vt:lpstr>PowerPoint Presentation</vt:lpstr>
      <vt:lpstr>What is self-evaluation and why is it important?</vt:lpstr>
      <vt:lpstr>What would you say is your one biggest motivator?</vt:lpstr>
      <vt:lpstr>One of the most important responsibilities of leaders is properly evaluating the ______ of their subordinates.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 a unit team commander, learning to evaluate the cadets under you is important to ______ the team and help you to be a ______ leader.</vt:lpstr>
      <vt:lpstr>Choose the answer that correctly completes the diagram.</vt:lpstr>
      <vt:lpstr>PowerPoint Presentation</vt:lpstr>
      <vt:lpstr>PowerPoint Presentation</vt:lpstr>
      <vt:lpstr>PowerPoint Presentation</vt:lpstr>
      <vt:lpstr>PowerPoint Presentation</vt:lpstr>
      <vt:lpstr>PowerPoint Presentation</vt:lpstr>
      <vt:lpstr>What is one of the main objectives of NJROTC?</vt:lpstr>
      <vt:lpstr>In evaluating the sailor, based on the statement below, which of the following characteristics would you say this evaluation most strongly exemplifies?   Managed removal of flight deck debris, fuel, oil, hydraulic fluids, and other hazards; kept flight deck operational despite 50% reduction in equipment availability; ensured zero delays to flight deck operations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Describe the basis by which an NJROTC cadet is evaluated.</vt:lpstr>
      <vt:lpstr>Success is reached by setting ______ goals.</vt:lpstr>
      <vt:lpstr>Which of the following questions would be effective for continual self-evaluation? (Input all that apply, then push the ENTER button.)</vt:lpstr>
      <vt:lpstr>PowerPoint Presentation</vt:lpstr>
      <vt:lpstr>Leaderboard</vt:lpstr>
      <vt:lpstr>PowerPoint Presentation</vt:lpstr>
      <vt:lpstr>Team MVP</vt:lpstr>
      <vt:lpstr>Whiteboard</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Citizenship and American Government</dc:title>
  <dc:creator>Pam</dc:creator>
  <cp:lastModifiedBy>Andy's New Dell</cp:lastModifiedBy>
  <cp:revision>1103</cp:revision>
  <dcterms:created xsi:type="dcterms:W3CDTF">2013-10-17T03:56:20Z</dcterms:created>
  <dcterms:modified xsi:type="dcterms:W3CDTF">2015-09-21T16:17:41Z</dcterms:modified>
</cp:coreProperties>
</file>